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639" r:id="rId3"/>
    <p:sldId id="264" r:id="rId4"/>
    <p:sldId id="647" r:id="rId5"/>
    <p:sldId id="646" r:id="rId6"/>
    <p:sldId id="648" r:id="rId7"/>
    <p:sldId id="666" r:id="rId8"/>
    <p:sldId id="650" r:id="rId9"/>
    <p:sldId id="651" r:id="rId10"/>
    <p:sldId id="654" r:id="rId11"/>
    <p:sldId id="656" r:id="rId12"/>
    <p:sldId id="657" r:id="rId13"/>
    <p:sldId id="652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53" r:id="rId23"/>
    <p:sldId id="378" r:id="rId24"/>
    <p:sldId id="587" r:id="rId25"/>
    <p:sldId id="667" r:id="rId26"/>
    <p:sldId id="566" r:id="rId27"/>
    <p:sldId id="613" r:id="rId28"/>
    <p:sldId id="614" r:id="rId29"/>
    <p:sldId id="615" r:id="rId30"/>
    <p:sldId id="616" r:id="rId31"/>
    <p:sldId id="617" r:id="rId32"/>
    <p:sldId id="619" r:id="rId33"/>
    <p:sldId id="627" r:id="rId34"/>
    <p:sldId id="641" r:id="rId35"/>
    <p:sldId id="668" r:id="rId36"/>
    <p:sldId id="621" r:id="rId37"/>
    <p:sldId id="622" r:id="rId38"/>
    <p:sldId id="638" r:id="rId39"/>
    <p:sldId id="623" r:id="rId40"/>
    <p:sldId id="624" r:id="rId41"/>
    <p:sldId id="626" r:id="rId42"/>
    <p:sldId id="625" r:id="rId43"/>
    <p:sldId id="628" r:id="rId44"/>
    <p:sldId id="643" r:id="rId45"/>
    <p:sldId id="630" r:id="rId46"/>
    <p:sldId id="631" r:id="rId47"/>
    <p:sldId id="632" r:id="rId48"/>
    <p:sldId id="633" r:id="rId49"/>
    <p:sldId id="644" r:id="rId50"/>
    <p:sldId id="669" r:id="rId51"/>
    <p:sldId id="635" r:id="rId52"/>
    <p:sldId id="636" r:id="rId53"/>
    <p:sldId id="618" r:id="rId54"/>
    <p:sldId id="261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112" d="100"/>
          <a:sy n="112" d="100"/>
        </p:scale>
        <p:origin x="300" y="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5929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0814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6720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6593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352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938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4889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4896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7358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0233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511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2531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8901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6986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81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8899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134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642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85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760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418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0249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8061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4572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3146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1670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9813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836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9445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675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4549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0186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86435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0603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5291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4379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9153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05079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475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6439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665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8732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0245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78249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1769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483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9401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53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19.png"/><Relationship Id="rId5" Type="http://schemas.openxmlformats.org/officeDocument/2006/relationships/image" Target="../media/image33.png"/><Relationship Id="rId10" Type="http://schemas.openxmlformats.org/officeDocument/2006/relationships/image" Target="../media/image1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51.png"/><Relationship Id="rId4" Type="http://schemas.openxmlformats.org/officeDocument/2006/relationships/image" Target="../media/image510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0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859E78-5F82-4E88-96C1-6B761C77A91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1.09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как добавить параметров в модель и как выбрать лучшие из них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5B114D4F-8D97-4878-A5F6-1201613995E0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57" y="873070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8DF394-AA72-4DBB-98A3-327F09240792}"/>
                  </a:ext>
                </a:extLst>
              </p:cNvPr>
              <p:cNvSpPr/>
              <p:nvPr/>
            </p:nvSpPr>
            <p:spPr>
              <a:xfrm>
                <a:off x="1192104" y="1713107"/>
                <a:ext cx="7234266" cy="4395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Разные </a:t>
                </a:r>
                <a:r>
                  <a:rPr lang="ru-RU" sz="32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мат.операций</a:t>
                </a:r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𝑧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36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𝐶𝑜𝑛𝑠𝑡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∗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𝑧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8DF394-AA72-4DBB-98A3-327F09240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1713107"/>
                <a:ext cx="7234266" cy="4395627"/>
              </a:xfrm>
              <a:prstGeom prst="rect">
                <a:avLst/>
              </a:prstGeom>
              <a:blipFill>
                <a:blip r:embed="rId4"/>
                <a:stretch>
                  <a:fillRect l="-2192" t="-1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9635840" y="2081424"/>
                <a:ext cx="2203232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СИ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2081424"/>
                <a:ext cx="2203232" cy="768480"/>
              </a:xfrm>
              <a:prstGeom prst="rect">
                <a:avLst/>
              </a:prstGeom>
              <a:blipFill>
                <a:blip r:embed="rId5"/>
                <a:stretch>
                  <a:fillRect r="-4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9635840" y="2945520"/>
                <a:ext cx="2002856" cy="714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ИВР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2945520"/>
                <a:ext cx="2002856" cy="714939"/>
              </a:xfrm>
              <a:prstGeom prst="rect">
                <a:avLst/>
              </a:prstGeom>
              <a:blipFill>
                <a:blip r:embed="rId6"/>
                <a:stretch>
                  <a:fillRect r="-5183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9635840" y="3737608"/>
                <a:ext cx="226574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ВПР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3737608"/>
                <a:ext cx="2265748" cy="756554"/>
              </a:xfrm>
              <a:prstGeom prst="rect">
                <a:avLst/>
              </a:prstGeom>
              <a:blipFill>
                <a:blip r:embed="rId7"/>
                <a:stretch>
                  <a:fillRect r="-4582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9635840" y="4601704"/>
                <a:ext cx="2209644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П</m:t>
                    </m:r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АПР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4601704"/>
                <a:ext cx="2209644" cy="768480"/>
              </a:xfrm>
              <a:prstGeom prst="rect">
                <a:avLst/>
              </a:prstGeom>
              <a:blipFill>
                <a:blip r:embed="rId8"/>
                <a:stretch>
                  <a:fillRect r="-4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3950208" y="5693248"/>
            <a:ext cx="82894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Баевский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Р.М. Методические рекомендации: Анализ вариабельности сердечного ритма при использовании различных электрокардиографических систем / Р.М.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Баевский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Г.Г. Иванов, Л.В.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Чирейкин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// Вестник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аритмологии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– 2001. – № 24. – С. 65-87.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9976" y="2754784"/>
            <a:ext cx="4620917" cy="24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DDC3B67-7B56-4494-BB01-FB467424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EC51389-B98F-4EE3-981B-774A86B5C2D9}"/>
                  </a:ext>
                </a:extLst>
              </p:cNvPr>
              <p:cNvSpPr/>
              <p:nvPr/>
            </p:nvSpPr>
            <p:spPr>
              <a:xfrm>
                <a:off x="397183" y="226157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EC51389-B98F-4EE3-981B-774A86B5C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83" y="2261570"/>
                <a:ext cx="344004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CE8A01B-C96A-4F2E-A73E-2123F0813921}"/>
                  </a:ext>
                </a:extLst>
              </p:cNvPr>
              <p:cNvSpPr/>
              <p:nvPr/>
            </p:nvSpPr>
            <p:spPr>
              <a:xfrm>
                <a:off x="397183" y="1705434"/>
                <a:ext cx="17525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CE8A01B-C96A-4F2E-A73E-2123F0813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83" y="1705434"/>
                <a:ext cx="175259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906BCA7-EBC1-41DF-94D5-63B2B7BCF7D1}"/>
                  </a:ext>
                </a:extLst>
              </p:cNvPr>
              <p:cNvSpPr/>
              <p:nvPr/>
            </p:nvSpPr>
            <p:spPr>
              <a:xfrm>
                <a:off x="2149778" y="1651869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906BCA7-EBC1-41DF-94D5-63B2B7BCF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778" y="1651869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AEE66D-9853-4C43-86E8-84B4E7A45687}"/>
                  </a:ext>
                </a:extLst>
              </p:cNvPr>
              <p:cNvSpPr/>
              <p:nvPr/>
            </p:nvSpPr>
            <p:spPr>
              <a:xfrm>
                <a:off x="397183" y="2955829"/>
                <a:ext cx="457099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𝐵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AEE66D-9853-4C43-86E8-84B4E7A45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83" y="2955829"/>
                <a:ext cx="4570995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11CF07C-EDAA-4A19-9D85-15E8DE76F828}"/>
                  </a:ext>
                </a:extLst>
              </p:cNvPr>
              <p:cNvSpPr/>
              <p:nvPr/>
            </p:nvSpPr>
            <p:spPr>
              <a:xfrm>
                <a:off x="372250" y="3529918"/>
                <a:ext cx="55077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24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11CF07C-EDAA-4A19-9D85-15E8DE76F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0" y="3529918"/>
                <a:ext cx="5507726" cy="646331"/>
              </a:xfrm>
              <a:prstGeom prst="rect">
                <a:avLst/>
              </a:prstGeom>
              <a:blipFill>
                <a:blip r:embed="rId8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/>
              <p:nvPr/>
            </p:nvSpPr>
            <p:spPr>
              <a:xfrm>
                <a:off x="483751" y="4057840"/>
                <a:ext cx="881045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Цвет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{</a:t>
                </a:r>
                <a:r>
                  <a:rPr lang="ru-RU" sz="2800" dirty="0">
                    <a:solidFill>
                      <a:srgbClr val="FF0000"/>
                    </a:solidFill>
                    <a:latin typeface="Montserrat" panose="00000500000000000000" pitchFamily="2" charset="-52"/>
                  </a:rPr>
                  <a:t>Красный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B050"/>
                    </a:solidFill>
                    <a:latin typeface="Montserrat" panose="00000500000000000000" pitchFamily="2" charset="-52"/>
                  </a:rPr>
                  <a:t>Зеленый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70C0"/>
                    </a:solidFill>
                    <a:latin typeface="Montserrat" panose="00000500000000000000" pitchFamily="2" charset="-52"/>
                  </a:rPr>
                  <a:t>Синий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Белый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}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1" y="4057840"/>
                <a:ext cx="8810456" cy="1384995"/>
              </a:xfrm>
              <a:prstGeom prst="rect">
                <a:avLst/>
              </a:prstGeom>
              <a:blipFill>
                <a:blip r:embed="rId9"/>
                <a:stretch>
                  <a:fillRect l="-1383" b="-11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8574B60-76B7-4898-B02E-756C22FE9E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0730" y="1753146"/>
            <a:ext cx="4149117" cy="31249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2E5F38-9D50-4242-9ECE-B32611A593B9}"/>
              </a:ext>
            </a:extLst>
          </p:cNvPr>
          <p:cNvSpPr txBox="1"/>
          <p:nvPr/>
        </p:nvSpPr>
        <p:spPr>
          <a:xfrm>
            <a:off x="4534383" y="5387227"/>
            <a:ext cx="611722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https://www.whichcar.com.au/car-news/what-is-the-most-popular-car-colour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BB4B90F-EA0B-4F38-B8C0-E26D7CD2BB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1370" y="709196"/>
            <a:ext cx="1871993" cy="5522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A7ED15-DB95-4BB2-91FB-9F1CB4265057}"/>
              </a:ext>
            </a:extLst>
          </p:cNvPr>
          <p:cNvSpPr txBox="1"/>
          <p:nvPr/>
        </p:nvSpPr>
        <p:spPr>
          <a:xfrm>
            <a:off x="6478930" y="6265403"/>
            <a:ext cx="6128794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https://dailyinfographic.com/most-popular-car-colors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1A192F0-01C7-4903-9041-A645CAED7727}"/>
              </a:ext>
            </a:extLst>
          </p:cNvPr>
          <p:cNvSpPr/>
          <p:nvPr/>
        </p:nvSpPr>
        <p:spPr>
          <a:xfrm>
            <a:off x="508431" y="5470327"/>
            <a:ext cx="3217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Цвет</a:t>
            </a:r>
            <a:r>
              <a:rPr lang="en-US" sz="3200" dirty="0">
                <a:solidFill>
                  <a:schemeClr val="bg1"/>
                </a:solidFill>
              </a:rPr>
              <a:t>  {1,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2,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3,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4}</a:t>
            </a:r>
          </a:p>
        </p:txBody>
      </p:sp>
    </p:spTree>
    <p:extLst>
      <p:ext uri="{BB962C8B-B14F-4D97-AF65-F5344CB8AC3E}">
        <p14:creationId xmlns:p14="http://schemas.microsoft.com/office/powerpoint/2010/main" val="209651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9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132856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79376" y="1628800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429000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852936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861048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630435" y="3357809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674551" y="3333510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407368" y="5599404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4149080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C5A135C-6230-4671-916E-9A4CE6803C87}"/>
              </a:ext>
            </a:extLst>
          </p:cNvPr>
          <p:cNvSpPr/>
          <p:nvPr/>
        </p:nvSpPr>
        <p:spPr>
          <a:xfrm>
            <a:off x="8324404" y="161448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636F72D-3AE8-4693-ACF8-C16CE6154892}"/>
              </a:ext>
            </a:extLst>
          </p:cNvPr>
          <p:cNvSpPr/>
          <p:nvPr/>
        </p:nvSpPr>
        <p:spPr>
          <a:xfrm>
            <a:off x="9135273" y="1998076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128B041-0FAA-4A1C-9F56-C2A4885204AF}"/>
              </a:ext>
            </a:extLst>
          </p:cNvPr>
          <p:cNvSpPr/>
          <p:nvPr/>
        </p:nvSpPr>
        <p:spPr>
          <a:xfrm>
            <a:off x="9984432" y="234888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bool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6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420888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C1E3F77-7B8C-4EFD-AEB0-0A46D77FC7D7}"/>
              </a:ext>
            </a:extLst>
          </p:cNvPr>
          <p:cNvSpPr/>
          <p:nvPr/>
        </p:nvSpPr>
        <p:spPr>
          <a:xfrm>
            <a:off x="1031776" y="5706959"/>
            <a:ext cx="11160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pd.get_dummies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(DF[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], prefix = 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b="0" dirty="0">
              <a:solidFill>
                <a:schemeClr val="bg1"/>
              </a:solidFill>
              <a:effectLst/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59697"/>
              </p:ext>
            </p:extLst>
          </p:nvPr>
        </p:nvGraphicFramePr>
        <p:xfrm>
          <a:off x="4731198" y="2484648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083001"/>
              </p:ext>
            </p:extLst>
          </p:nvPr>
        </p:nvGraphicFramePr>
        <p:xfrm>
          <a:off x="7824192" y="2484648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59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1DD36-84EB-4DCF-8B65-0B50CCAD0D03}"/>
              </a:ext>
            </a:extLst>
          </p:cNvPr>
          <p:cNvSpPr txBox="1"/>
          <p:nvPr/>
        </p:nvSpPr>
        <p:spPr>
          <a:xfrm>
            <a:off x="814567" y="5914889"/>
            <a:ext cx="10810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https://towardsdatascience.com/beyond-one-hot-17-ways-of-transforming-categorical-features-into-numeric-features-57f54f199ea4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2C2991-8D7C-47FF-B64B-69281ECC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628800"/>
            <a:ext cx="8784976" cy="42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E5235-7A2B-41CB-9667-683F03B2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FAE4A-76B6-4880-9163-58FCB181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996952"/>
            <a:ext cx="6343343" cy="3724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412E1C-D709-45C0-A52E-47AF6BED4572}"/>
              </a:ext>
            </a:extLst>
          </p:cNvPr>
          <p:cNvSpPr txBox="1"/>
          <p:nvPr/>
        </p:nvSpPr>
        <p:spPr>
          <a:xfrm>
            <a:off x="4331825" y="1625610"/>
            <a:ext cx="611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Encoding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/>
              <p:nvPr/>
            </p:nvSpPr>
            <p:spPr>
              <a:xfrm>
                <a:off x="191344" y="2132856"/>
                <a:ext cx="6117220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)+(1−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132856"/>
                <a:ext cx="6117220" cy="93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/>
              <p:nvPr/>
            </p:nvSpPr>
            <p:spPr>
              <a:xfrm>
                <a:off x="4007768" y="2132856"/>
                <a:ext cx="73531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1 / (1 +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𝑛𝑝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⁡(−(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𝑐𝑜𝑢𝑛𝑡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𝑒𝑛𝑐𝑜𝑑𝑖𝑛𝑔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− 1) /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𝑠𝑚𝑜𝑜𝑡h𝑖𝑛𝑔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132856"/>
                <a:ext cx="7353119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0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E5235-7A2B-41CB-9667-683F03B2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131EA-4D16-4331-B652-96245843AE09}"/>
              </a:ext>
            </a:extLst>
          </p:cNvPr>
          <p:cNvSpPr txBox="1"/>
          <p:nvPr/>
        </p:nvSpPr>
        <p:spPr>
          <a:xfrm>
            <a:off x="650441" y="1855018"/>
            <a:ext cx="4951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Leave One Out Encoding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25DF5-A226-41BF-AA54-5BDE33A53237}"/>
              </a:ext>
            </a:extLst>
          </p:cNvPr>
          <p:cNvSpPr txBox="1"/>
          <p:nvPr/>
        </p:nvSpPr>
        <p:spPr>
          <a:xfrm>
            <a:off x="7715852" y="1872020"/>
            <a:ext cx="387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CatBoost Encoding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C4FD3-88A1-493B-BD07-80EB041B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420887"/>
            <a:ext cx="5400600" cy="40982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48D304-DAD2-489B-AF13-B07D200CA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20888"/>
            <a:ext cx="5783426" cy="41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E09D0-7C27-4A36-AD60-0E4D9DD0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251" y="1534921"/>
            <a:ext cx="8428814" cy="467541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EE1AF79-766B-4127-B39A-32D3AE60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367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Категории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ED5755-D8F1-40EE-90C0-5844217AC008}"/>
              </a:ext>
            </a:extLst>
          </p:cNvPr>
          <p:cNvSpPr/>
          <p:nvPr/>
        </p:nvSpPr>
        <p:spPr>
          <a:xfrm>
            <a:off x="3072113" y="5208609"/>
            <a:ext cx="6247952" cy="10144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55AE0-525E-49A8-9FF4-FEE74B863187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9D0D6331-F3E6-46A8-81A3-65895B5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20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89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B189FF1-5EBA-4D8D-815E-A93E9DCB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Категориальное сопоставление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0A7E22E-177F-4627-B62A-84B223ED6223}"/>
              </a:ext>
            </a:extLst>
          </p:cNvPr>
          <p:cNvSpPr/>
          <p:nvPr/>
        </p:nvSpPr>
        <p:spPr>
          <a:xfrm>
            <a:off x="1415480" y="5661248"/>
            <a:ext cx="8312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cut_Feature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pd.cut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sz="2400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FC862D-BA70-425F-A253-5DB610A3A2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2104" y="1638899"/>
            <a:ext cx="5611115" cy="3710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CCF27E-8B2B-4A0C-AD09-E0512CAB64A0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7E3F9A6-6BE3-4DC7-80CF-D1AEC60B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97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A4E633-BB9C-476D-8878-FE47F4A25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064" y="1663578"/>
            <a:ext cx="2165343" cy="36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0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B189FF1-5EBA-4D8D-815E-A93E9DCB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Категориальное сопоставление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CF27E-8B2B-4A0C-AD09-E0512CAB64A0}"/>
              </a:ext>
            </a:extLst>
          </p:cNvPr>
          <p:cNvSpPr txBox="1"/>
          <p:nvPr/>
        </p:nvSpPr>
        <p:spPr>
          <a:xfrm>
            <a:off x="3647728" y="6381328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0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7E3F9A6-6BE3-4DC7-80CF-D1AEC60B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97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9C6D9E9-AE09-44BE-AEF8-BEF2381C21FB}"/>
              </a:ext>
            </a:extLst>
          </p:cNvPr>
          <p:cNvSpPr/>
          <p:nvPr/>
        </p:nvSpPr>
        <p:spPr>
          <a:xfrm>
            <a:off x="1127448" y="5661248"/>
            <a:ext cx="8856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qcut_Feature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pd.qcut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sz="2400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2051931-F9FE-48DD-B432-9140F9ED9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42" y="1673435"/>
            <a:ext cx="5720614" cy="378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ADF8D9D-D7F1-46EF-B0A1-FD6FE0EB1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1772816"/>
            <a:ext cx="2270841" cy="34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055440" y="785109"/>
            <a:ext cx="1080119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 «Машиного обучения»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479376" y="1556792"/>
            <a:ext cx="11856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Кружочки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Квадратики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ромбики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Кластеризация К-средних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Инерция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Локтя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Кластеризации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внутренние и внешние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в целом все сложно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95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16A213-68D6-4A08-977E-DCC39FFF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Пропусков</a:t>
            </a:r>
          </a:p>
        </p:txBody>
      </p:sp>
      <p:sp>
        <p:nvSpPr>
          <p:cNvPr id="9" name="Стрелка: вправо 6">
            <a:extLst>
              <a:ext uri="{FF2B5EF4-FFF2-40B4-BE49-F238E27FC236}">
                <a16:creationId xmlns:a16="http://schemas.microsoft.com/office/drawing/2014/main" id="{27421690-8E7E-403F-8A0F-E92426BA353C}"/>
              </a:ext>
            </a:extLst>
          </p:cNvPr>
          <p:cNvSpPr/>
          <p:nvPr/>
        </p:nvSpPr>
        <p:spPr>
          <a:xfrm>
            <a:off x="4907868" y="3621083"/>
            <a:ext cx="151216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3D6A0F-16E0-4C38-A354-8A2A424D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805" y="1580252"/>
            <a:ext cx="23241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60F6C-02B9-4695-A2ED-709E455A21A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882D52B6-F20D-4500-B8E3-8A0F361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4E3906-6707-4C96-AA8E-D33CD8E0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856" y="1665977"/>
            <a:ext cx="22860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8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57" y="873070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983432" y="1628800"/>
            <a:ext cx="107910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комбинации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9663B-6073-4C90-BD42-4DF220BDA883}"/>
              </a:ext>
            </a:extLst>
          </p:cNvPr>
          <p:cNvSpPr txBox="1"/>
          <p:nvPr/>
        </p:nvSpPr>
        <p:spPr>
          <a:xfrm>
            <a:off x="220886" y="2361514"/>
            <a:ext cx="11104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'Sex_Pclass'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 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+dataset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'Pclass'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.astype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FEF118-E2A7-4961-890B-571FD5943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2996952"/>
            <a:ext cx="2419350" cy="2667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2C8EF1B-6B40-4FEF-B10C-50E3E6B9D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06" y="3021843"/>
            <a:ext cx="2000250" cy="1066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6526EC-4AC5-43E6-ABD3-D2B0DC5DD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160" y="3021843"/>
            <a:ext cx="2019300" cy="1543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88A9D-FAC9-4B8F-8A85-EF5FE8328C0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8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145FB7FB-FBF6-4549-9CC8-8008AD2A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41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7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55FBF45-9908-4919-99FD-12BE263E37F1}"/>
              </a:ext>
            </a:extLst>
          </p:cNvPr>
          <p:cNvSpPr txBox="1">
            <a:spLocks/>
          </p:cNvSpPr>
          <p:nvPr/>
        </p:nvSpPr>
        <p:spPr>
          <a:xfrm>
            <a:off x="160475" y="1509801"/>
            <a:ext cx="118710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«Черный Ящик»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vs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«Объяснимость» </a:t>
            </a:r>
          </a:p>
        </p:txBody>
      </p:sp>
      <p:pic>
        <p:nvPicPr>
          <p:cNvPr id="3" name="Picture 2" descr="Machine learning and degrees of freedom – Pertinent Observations">
            <a:extLst>
              <a:ext uri="{FF2B5EF4-FFF2-40B4-BE49-F238E27FC236}">
                <a16:creationId xmlns:a16="http://schemas.microsoft.com/office/drawing/2014/main" id="{E603D413-DF51-4982-A1D3-C92AD3FF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48" y="2122355"/>
            <a:ext cx="3936855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A871071-8602-4BE9-AA88-7C1F16D8E525}"/>
              </a:ext>
            </a:extLst>
          </p:cNvPr>
          <p:cNvSpPr/>
          <p:nvPr/>
        </p:nvSpPr>
        <p:spPr>
          <a:xfrm>
            <a:off x="5574753" y="3673949"/>
            <a:ext cx="73641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меньше параметров может быть хорошей идеей: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шума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Легче интерпретировать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вероятность переобучения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Лучшие результаты (возможно)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275870-32FA-4856-8F82-7C66F0F90D9A}"/>
              </a:ext>
            </a:extLst>
          </p:cNvPr>
          <p:cNvSpPr/>
          <p:nvPr/>
        </p:nvSpPr>
        <p:spPr>
          <a:xfrm>
            <a:off x="5775050" y="25902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Бритва Оккама "Не следует множить сущее без необходимости"</a:t>
            </a:r>
          </a:p>
        </p:txBody>
      </p:sp>
      <p:pic>
        <p:nvPicPr>
          <p:cNvPr id="6146" name="Picture 2" descr="Ethical Skepticism - Part 5 - The Real Ockham's Razor | The Ethical Skeptic">
            <a:extLst>
              <a:ext uri="{FF2B5EF4-FFF2-40B4-BE49-F238E27FC236}">
                <a16:creationId xmlns:a16="http://schemas.microsoft.com/office/drawing/2014/main" id="{11EBABB5-B199-489C-A973-EE7059D9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" y="2815541"/>
            <a:ext cx="52578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23034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36078ED-0667-4456-A3A8-1FD5FE54584A}"/>
              </a:ext>
            </a:extLst>
          </p:cNvPr>
          <p:cNvSpPr/>
          <p:nvPr/>
        </p:nvSpPr>
        <p:spPr>
          <a:xfrm>
            <a:off x="695400" y="2351517"/>
            <a:ext cx="103691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89971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7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567608" y="176904"/>
            <a:ext cx="775679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Параметров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422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23392" y="162880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потерянная информация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6A541E3-40AF-478E-AEBC-4B8C38E1A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51578"/>
              </p:ext>
            </p:extLst>
          </p:nvPr>
        </p:nvGraphicFramePr>
        <p:xfrm>
          <a:off x="4162745" y="2163327"/>
          <a:ext cx="7554396" cy="3851184"/>
        </p:xfrm>
        <a:graphic>
          <a:graphicData uri="http://schemas.openxmlformats.org/drawingml/2006/table">
            <a:tbl>
              <a:tblPr/>
              <a:tblGrid>
                <a:gridCol w="975137">
                  <a:extLst>
                    <a:ext uri="{9D8B030D-6E8A-4147-A177-3AD203B41FA5}">
                      <a16:colId xmlns:a16="http://schemas.microsoft.com/office/drawing/2014/main" val="3505688324"/>
                    </a:ext>
                  </a:extLst>
                </a:gridCol>
                <a:gridCol w="880458">
                  <a:extLst>
                    <a:ext uri="{9D8B030D-6E8A-4147-A177-3AD203B41FA5}">
                      <a16:colId xmlns:a16="http://schemas.microsoft.com/office/drawing/2014/main" val="1856790275"/>
                    </a:ext>
                  </a:extLst>
                </a:gridCol>
                <a:gridCol w="837913">
                  <a:extLst>
                    <a:ext uri="{9D8B030D-6E8A-4147-A177-3AD203B41FA5}">
                      <a16:colId xmlns:a16="http://schemas.microsoft.com/office/drawing/2014/main" val="715577557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3767650243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1248927985"/>
                    </a:ext>
                  </a:extLst>
                </a:gridCol>
                <a:gridCol w="1448211">
                  <a:extLst>
                    <a:ext uri="{9D8B030D-6E8A-4147-A177-3AD203B41FA5}">
                      <a16:colId xmlns:a16="http://schemas.microsoft.com/office/drawing/2014/main" val="4184878"/>
                    </a:ext>
                  </a:extLst>
                </a:gridCol>
                <a:gridCol w="891888">
                  <a:extLst>
                    <a:ext uri="{9D8B030D-6E8A-4147-A177-3AD203B41FA5}">
                      <a16:colId xmlns:a16="http://schemas.microsoft.com/office/drawing/2014/main" val="2774413156"/>
                    </a:ext>
                  </a:extLst>
                </a:gridCol>
                <a:gridCol w="981487">
                  <a:extLst>
                    <a:ext uri="{9D8B030D-6E8A-4147-A177-3AD203B41FA5}">
                      <a16:colId xmlns:a16="http://schemas.microsoft.com/office/drawing/2014/main" val="4189051287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Speed of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processing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Attention</a:t>
                      </a:r>
                      <a:endParaRPr lang="ru-RU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Vigilance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Working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memory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Verbal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Visual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Reasoning and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Problem Solving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Social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Cognition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Overall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Composite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1991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4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F8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7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B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5103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56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8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7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71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7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8430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 dirty="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67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A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2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D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78168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3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solidFill>
                            <a:srgbClr val="FF0000"/>
                          </a:solidFill>
                          <a:effectLst/>
                        </a:rPr>
                        <a:t>-3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0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D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E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0735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B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01700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4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852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4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47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9745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17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F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6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62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F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2963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-1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81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E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11630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7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C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5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A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9022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06E1D62-A383-4A7B-BC73-295038927189}"/>
              </a:ext>
            </a:extLst>
          </p:cNvPr>
          <p:cNvSpPr/>
          <p:nvPr/>
        </p:nvSpPr>
        <p:spPr>
          <a:xfrm>
            <a:off x="4162745" y="3585866"/>
            <a:ext cx="7621888" cy="25347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B3606A-F6B9-4BFF-8EDF-338318DE5CA8}"/>
              </a:ext>
            </a:extLst>
          </p:cNvPr>
          <p:cNvSpPr/>
          <p:nvPr/>
        </p:nvSpPr>
        <p:spPr>
          <a:xfrm>
            <a:off x="89378" y="2890013"/>
            <a:ext cx="3854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Удалить субъекта из набора данных</a:t>
            </a:r>
            <a:endParaRPr lang="ru-RU" sz="2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04C9AD2-C262-4C3C-A52B-DC3D54899D68}"/>
              </a:ext>
            </a:extLst>
          </p:cNvPr>
          <p:cNvSpPr/>
          <p:nvPr/>
        </p:nvSpPr>
        <p:spPr>
          <a:xfrm>
            <a:off x="5159896" y="2163327"/>
            <a:ext cx="864096" cy="385118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183F80-6046-4773-AAE7-BF0B14AD267C}"/>
              </a:ext>
            </a:extLst>
          </p:cNvPr>
          <p:cNvSpPr/>
          <p:nvPr/>
        </p:nvSpPr>
        <p:spPr>
          <a:xfrm>
            <a:off x="10767983" y="2156854"/>
            <a:ext cx="1016650" cy="385118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604ECF-169E-475D-8D06-C578E9974080}"/>
              </a:ext>
            </a:extLst>
          </p:cNvPr>
          <p:cNvSpPr/>
          <p:nvPr/>
        </p:nvSpPr>
        <p:spPr>
          <a:xfrm>
            <a:off x="5159896" y="4149080"/>
            <a:ext cx="864096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CF2C399-60C3-4F08-AAAC-A46840D98165}"/>
              </a:ext>
            </a:extLst>
          </p:cNvPr>
          <p:cNvSpPr/>
          <p:nvPr/>
        </p:nvSpPr>
        <p:spPr>
          <a:xfrm>
            <a:off x="5159896" y="5445224"/>
            <a:ext cx="864096" cy="2964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BDAC4-A45C-4607-A307-54508FE1B3C8}"/>
              </a:ext>
            </a:extLst>
          </p:cNvPr>
          <p:cNvSpPr/>
          <p:nvPr/>
        </p:nvSpPr>
        <p:spPr>
          <a:xfrm>
            <a:off x="257241" y="2491143"/>
            <a:ext cx="1080120" cy="28399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EEFD87A-D1CE-4B61-AEBD-F0356C068B18}"/>
              </a:ext>
            </a:extLst>
          </p:cNvPr>
          <p:cNvSpPr/>
          <p:nvPr/>
        </p:nvSpPr>
        <p:spPr>
          <a:xfrm>
            <a:off x="1281805" y="2288883"/>
            <a:ext cx="292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субъекта</a:t>
            </a:r>
            <a:endParaRPr lang="ru-RU" sz="2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9D0971B-C20E-403E-822D-54367224C592}"/>
              </a:ext>
            </a:extLst>
          </p:cNvPr>
          <p:cNvSpPr/>
          <p:nvPr/>
        </p:nvSpPr>
        <p:spPr>
          <a:xfrm>
            <a:off x="194193" y="3764279"/>
            <a:ext cx="906133" cy="4491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288EC64-773D-4D1C-B827-36065F7AFEF7}"/>
              </a:ext>
            </a:extLst>
          </p:cNvPr>
          <p:cNvSpPr/>
          <p:nvPr/>
        </p:nvSpPr>
        <p:spPr>
          <a:xfrm>
            <a:off x="190390" y="4653136"/>
            <a:ext cx="864096" cy="3186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04EF8B3-45BC-4218-AC0E-4BD9ED7748F1}"/>
              </a:ext>
            </a:extLst>
          </p:cNvPr>
          <p:cNvSpPr/>
          <p:nvPr/>
        </p:nvSpPr>
        <p:spPr>
          <a:xfrm>
            <a:off x="1468840" y="4482777"/>
            <a:ext cx="2475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Выбросы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(из-за ошибок)</a:t>
            </a:r>
            <a:endParaRPr lang="ru-RU" sz="20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E1C8055-0DFD-4FB4-9FDB-E3F4C579E0E8}"/>
              </a:ext>
            </a:extLst>
          </p:cNvPr>
          <p:cNvSpPr/>
          <p:nvPr/>
        </p:nvSpPr>
        <p:spPr>
          <a:xfrm>
            <a:off x="1100326" y="3689631"/>
            <a:ext cx="30624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параметра</a:t>
            </a:r>
            <a:endParaRPr lang="ru-RU" sz="20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34D32B5-5BB8-420F-AB61-BC8CA2932FE4}"/>
              </a:ext>
            </a:extLst>
          </p:cNvPr>
          <p:cNvSpPr/>
          <p:nvPr/>
        </p:nvSpPr>
        <p:spPr>
          <a:xfrm>
            <a:off x="0" y="5057059"/>
            <a:ext cx="3979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Удалить параметр из набора данных</a:t>
            </a:r>
            <a:endParaRPr lang="ru-RU" sz="20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3A337C7-72FA-4D62-812A-3E76897D03A5}"/>
              </a:ext>
            </a:extLst>
          </p:cNvPr>
          <p:cNvSpPr/>
          <p:nvPr/>
        </p:nvSpPr>
        <p:spPr>
          <a:xfrm>
            <a:off x="-35583" y="5658189"/>
            <a:ext cx="45474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Использовать регрессию, чтобы предсказать пропущенное значение.</a:t>
            </a:r>
            <a:endParaRPr lang="ru-RU" sz="20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D51FF0D-093F-4EBD-A25C-087454EDACBD}"/>
              </a:ext>
            </a:extLst>
          </p:cNvPr>
          <p:cNvSpPr/>
          <p:nvPr/>
        </p:nvSpPr>
        <p:spPr>
          <a:xfrm>
            <a:off x="3647728" y="6273742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Рекомендуется использовать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 Regressor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852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" grpId="0" animBg="1"/>
      <p:bldP spid="5" grpId="0"/>
      <p:bldP spid="6" grpId="0" animBg="1"/>
      <p:bldP spid="13" grpId="0" animBg="1"/>
      <p:bldP spid="7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95600" y="176904"/>
            <a:ext cx="782880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6455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/>
              <p:nvPr/>
            </p:nvSpPr>
            <p:spPr>
              <a:xfrm>
                <a:off x="640742" y="1849700"/>
                <a:ext cx="5324984" cy="160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3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2" y="1849700"/>
                <a:ext cx="5324984" cy="1604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CD146E9-7DDA-4A49-9792-FC6B3836D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9"/>
          <a:stretch/>
        </p:blipFill>
        <p:spPr bwMode="auto">
          <a:xfrm>
            <a:off x="6676703" y="1820327"/>
            <a:ext cx="4946980" cy="49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/>
              <p:nvPr/>
            </p:nvSpPr>
            <p:spPr>
              <a:xfrm>
                <a:off x="898019" y="3458577"/>
                <a:ext cx="45765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для параметра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19" y="3458577"/>
                <a:ext cx="4576574" cy="523220"/>
              </a:xfrm>
              <a:prstGeom prst="rect">
                <a:avLst/>
              </a:prstGeom>
              <a:blipFill>
                <a:blip r:embed="rId6"/>
                <a:stretch>
                  <a:fillRect t="-1163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94F7D48-B6AC-40EC-9015-286597CDBFF3}"/>
              </a:ext>
            </a:extLst>
          </p:cNvPr>
          <p:cNvSpPr/>
          <p:nvPr/>
        </p:nvSpPr>
        <p:spPr>
          <a:xfrm>
            <a:off x="307939" y="4013794"/>
            <a:ext cx="5990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параметр имеет нулевую дисперсию, он не меняется</a:t>
            </a:r>
            <a:endParaRPr lang="ru-RU" sz="24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4D3E84B-B2BA-4692-9287-41EF5EACC1B0}"/>
              </a:ext>
            </a:extLst>
          </p:cNvPr>
          <p:cNvSpPr/>
          <p:nvPr/>
        </p:nvSpPr>
        <p:spPr>
          <a:xfrm>
            <a:off x="6676702" y="5589240"/>
            <a:ext cx="4027809" cy="8858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E589838-51F4-48EE-996C-92AA02D24F76}"/>
              </a:ext>
            </a:extLst>
          </p:cNvPr>
          <p:cNvSpPr/>
          <p:nvPr/>
        </p:nvSpPr>
        <p:spPr>
          <a:xfrm>
            <a:off x="307938" y="4801187"/>
            <a:ext cx="667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параметр не меняется, его можно отбросить, так как информации нет</a:t>
            </a:r>
            <a:endParaRPr lang="ru-RU" sz="24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3DB0E2A-ECDE-4462-A42C-13305ADDDA65}"/>
              </a:ext>
            </a:extLst>
          </p:cNvPr>
          <p:cNvSpPr/>
          <p:nvPr/>
        </p:nvSpPr>
        <p:spPr>
          <a:xfrm>
            <a:off x="701994" y="5917112"/>
            <a:ext cx="4745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pd.DataFrame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63C630A-CDD3-4FCE-B2CD-E258CBAFDD43}"/>
              </a:ext>
            </a:extLst>
          </p:cNvPr>
          <p:cNvSpPr/>
          <p:nvPr/>
        </p:nvSpPr>
        <p:spPr>
          <a:xfrm>
            <a:off x="701994" y="6286444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.var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66D9B6C-8662-4345-9BC2-2A2F7652995A}"/>
              </a:ext>
            </a:extLst>
          </p:cNvPr>
          <p:cNvSpPr/>
          <p:nvPr/>
        </p:nvSpPr>
        <p:spPr>
          <a:xfrm>
            <a:off x="635670" y="556797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10" grpId="0"/>
      <p:bldP spid="27" grpId="0"/>
      <p:bldP spid="28" grpId="0" animBg="1"/>
      <p:bldP spid="29" grpId="0"/>
      <p:bldP spid="11" grpId="0"/>
      <p:bldP spid="26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639616" y="176904"/>
            <a:ext cx="768478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/>
              <p:nvPr/>
            </p:nvSpPr>
            <p:spPr>
              <a:xfrm>
                <a:off x="822261" y="2266806"/>
                <a:ext cx="4554965" cy="949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1" y="2266806"/>
                <a:ext cx="4554965" cy="949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/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/>
              <p:nvPr/>
            </p:nvSpPr>
            <p:spPr>
              <a:xfrm>
                <a:off x="527504" y="3871008"/>
                <a:ext cx="4140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-apple-system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4" y="3871008"/>
                <a:ext cx="4140814" cy="584775"/>
              </a:xfrm>
              <a:prstGeom prst="rect">
                <a:avLst/>
              </a:prstGeom>
              <a:blipFill>
                <a:blip r:embed="rId6"/>
                <a:stretch>
                  <a:fillRect t="-12500" r="-265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170846" y="1793525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2B6844B-22BF-4AED-8EAE-B0A8A8DCD298}"/>
              </a:ext>
            </a:extLst>
          </p:cNvPr>
          <p:cNvSpPr/>
          <p:nvPr/>
        </p:nvSpPr>
        <p:spPr>
          <a:xfrm>
            <a:off x="455384" y="4763392"/>
            <a:ext cx="6715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параметрами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822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567608" y="176904"/>
            <a:ext cx="775679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параметрами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54692" b="65438"/>
          <a:stretch/>
        </p:blipFill>
        <p:spPr bwMode="auto">
          <a:xfrm>
            <a:off x="6960096" y="1981040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B040093-B915-41F2-B110-0565217D7F20}"/>
              </a:ext>
            </a:extLst>
          </p:cNvPr>
          <p:cNvCxnSpPr>
            <a:cxnSpLocks/>
          </p:cNvCxnSpPr>
          <p:nvPr/>
        </p:nvCxnSpPr>
        <p:spPr>
          <a:xfrm flipV="1">
            <a:off x="7824192" y="572604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D765D98-DD0E-4839-BF13-99D894D01C2F}"/>
              </a:ext>
            </a:extLst>
          </p:cNvPr>
          <p:cNvCxnSpPr>
            <a:cxnSpLocks/>
          </p:cNvCxnSpPr>
          <p:nvPr/>
        </p:nvCxnSpPr>
        <p:spPr>
          <a:xfrm flipV="1">
            <a:off x="6172013" y="25042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23B27D1-BD29-461C-873F-BD1F34600A70}"/>
              </a:ext>
            </a:extLst>
          </p:cNvPr>
          <p:cNvCxnSpPr>
            <a:cxnSpLocks/>
          </p:cNvCxnSpPr>
          <p:nvPr/>
        </p:nvCxnSpPr>
        <p:spPr>
          <a:xfrm flipV="1">
            <a:off x="6897543" y="3470384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EF3ECB0-B995-4D90-9C31-793C7A6244CA}"/>
              </a:ext>
            </a:extLst>
          </p:cNvPr>
          <p:cNvCxnSpPr>
            <a:cxnSpLocks/>
          </p:cNvCxnSpPr>
          <p:nvPr/>
        </p:nvCxnSpPr>
        <p:spPr>
          <a:xfrm flipV="1">
            <a:off x="6324413" y="26566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07C13C4-A6B6-437A-846A-F08AEEC20210}"/>
              </a:ext>
            </a:extLst>
          </p:cNvPr>
          <p:cNvCxnSpPr>
            <a:cxnSpLocks/>
          </p:cNvCxnSpPr>
          <p:nvPr/>
        </p:nvCxnSpPr>
        <p:spPr>
          <a:xfrm flipV="1">
            <a:off x="9696400" y="6021288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CBED514-191C-48C7-BFC5-D740646A6A1E}"/>
              </a:ext>
            </a:extLst>
          </p:cNvPr>
          <p:cNvSpPr/>
          <p:nvPr/>
        </p:nvSpPr>
        <p:spPr>
          <a:xfrm>
            <a:off x="191769" y="2191312"/>
            <a:ext cx="6563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Причины корреляции: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1E2E0CA-3624-4B4F-9502-6A61ABCCD3A1}"/>
              </a:ext>
            </a:extLst>
          </p:cNvPr>
          <p:cNvSpPr/>
          <p:nvPr/>
        </p:nvSpPr>
        <p:spPr>
          <a:xfrm>
            <a:off x="194435" y="2738012"/>
            <a:ext cx="6837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 же метрика, разные единицы измерения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дюймах</a:t>
            </a:r>
            <a:endParaRPr lang="en-US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/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Связанные параметры</a:t>
                </a:r>
                <a:endParaRPr lang="ru-RU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𝐻𝑅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𝑎𝑌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𝑌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,…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  <a:blipFill>
                <a:blip r:embed="rId6"/>
                <a:stretch>
                  <a:fillRect l="-1301" t="-5143" b="-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9AAE929-118A-42DB-96F9-4CB6D2D185A9}"/>
              </a:ext>
            </a:extLst>
          </p:cNvPr>
          <p:cNvSpPr/>
          <p:nvPr/>
        </p:nvSpPr>
        <p:spPr>
          <a:xfrm>
            <a:off x="293993" y="4822502"/>
            <a:ext cx="6066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параметры коррелированы, они несут одинаковую информацию</a:t>
            </a:r>
            <a:endParaRPr lang="ru-RU" sz="24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588BDE0-9433-44A3-9896-19AD16EB8F0E}"/>
              </a:ext>
            </a:extLst>
          </p:cNvPr>
          <p:cNvSpPr/>
          <p:nvPr/>
        </p:nvSpPr>
        <p:spPr>
          <a:xfrm>
            <a:off x="285145" y="5657671"/>
            <a:ext cx="6887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параметры несут одинаковую информацию, некоторые из них можно выбросить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835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26" grpId="0"/>
      <p:bldP spid="27" grpId="0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3735" y="176904"/>
            <a:ext cx="8190667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01511" y="1874757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4D18B8-1047-4FAD-AAF2-F53EF01F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216" y="2131204"/>
            <a:ext cx="6582990" cy="429880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E5E677-BCA3-4896-BE1A-93AD1B1F01C4}"/>
              </a:ext>
            </a:extLst>
          </p:cNvPr>
          <p:cNvSpPr/>
          <p:nvPr/>
        </p:nvSpPr>
        <p:spPr>
          <a:xfrm>
            <a:off x="1535" y="2196119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C044EE-69AA-4663-A0AE-C05D5BB9C54F}"/>
              </a:ext>
            </a:extLst>
          </p:cNvPr>
          <p:cNvSpPr/>
          <p:nvPr/>
        </p:nvSpPr>
        <p:spPr>
          <a:xfrm>
            <a:off x="370226" y="2586823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ds.load_diabetes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EBA5DC1-4C97-47B5-BF91-7371B403C796}"/>
              </a:ext>
            </a:extLst>
          </p:cNvPr>
          <p:cNvSpPr/>
          <p:nvPr/>
        </p:nvSpPr>
        <p:spPr>
          <a:xfrm>
            <a:off x="9562" y="297831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2AAD24E-2E8E-4A52-957B-F3D30C8A7FDD}"/>
              </a:ext>
            </a:extLst>
          </p:cNvPr>
          <p:cNvSpPr/>
          <p:nvPr/>
        </p:nvSpPr>
        <p:spPr>
          <a:xfrm>
            <a:off x="189519" y="3439975"/>
            <a:ext cx="5530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 = pd.DataFrame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data.data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columns=data.feature_names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'target'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=data.target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C18076B-03A2-4880-B42F-2FA730775150}"/>
              </a:ext>
            </a:extLst>
          </p:cNvPr>
          <p:cNvSpPr/>
          <p:nvPr/>
        </p:nvSpPr>
        <p:spPr>
          <a:xfrm>
            <a:off x="189519" y="4303535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43E4935-9193-43F1-B523-E9919505D162}"/>
              </a:ext>
            </a:extLst>
          </p:cNvPr>
          <p:cNvSpPr/>
          <p:nvPr/>
        </p:nvSpPr>
        <p:spPr>
          <a:xfrm>
            <a:off x="7248129" y="5973319"/>
            <a:ext cx="1080120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3F7801A-6903-443A-B0F7-7F1526FA1E75}"/>
              </a:ext>
            </a:extLst>
          </p:cNvPr>
          <p:cNvSpPr/>
          <p:nvPr/>
        </p:nvSpPr>
        <p:spPr>
          <a:xfrm>
            <a:off x="9290665" y="5973319"/>
            <a:ext cx="2205935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F000633F-67C1-4C7E-8977-FB3BE536C59D}"/>
              </a:ext>
            </a:extLst>
          </p:cNvPr>
          <p:cNvSpPr/>
          <p:nvPr/>
        </p:nvSpPr>
        <p:spPr>
          <a:xfrm>
            <a:off x="6712073" y="5973318"/>
            <a:ext cx="536056" cy="435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53871A9-9B4B-4CC0-A6F8-D08BB5D4D2EA}"/>
              </a:ext>
            </a:extLst>
          </p:cNvPr>
          <p:cNvSpPr/>
          <p:nvPr/>
        </p:nvSpPr>
        <p:spPr>
          <a:xfrm>
            <a:off x="8324095" y="3942142"/>
            <a:ext cx="966570" cy="6389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F2EF929-B572-4FDD-8B51-D25331816E87}"/>
              </a:ext>
            </a:extLst>
          </p:cNvPr>
          <p:cNvSpPr/>
          <p:nvPr/>
        </p:nvSpPr>
        <p:spPr>
          <a:xfrm>
            <a:off x="129082" y="4570056"/>
            <a:ext cx="5403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Хорошая идея - отбросить параметры, у которых корреляция близка к нулю</a:t>
            </a:r>
            <a:endParaRPr lang="ru-RU" sz="240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CFF2990-6910-47B2-8A31-327D2B02FA55}"/>
              </a:ext>
            </a:extLst>
          </p:cNvPr>
          <p:cNvSpPr/>
          <p:nvPr/>
        </p:nvSpPr>
        <p:spPr>
          <a:xfrm>
            <a:off x="129613" y="5685112"/>
            <a:ext cx="4226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параметрами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092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/>
      <p:bldP spid="10" grpId="0"/>
      <p:bldP spid="23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279576" y="176904"/>
            <a:ext cx="804482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3727206-FA95-47B2-9FB9-6C04A03FC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8" b="23351"/>
          <a:stretch/>
        </p:blipFill>
        <p:spPr bwMode="auto">
          <a:xfrm>
            <a:off x="6384032" y="1874757"/>
            <a:ext cx="5151821" cy="485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AD7D3B1-2E15-403E-A522-1424BB787D09}"/>
              </a:ext>
            </a:extLst>
          </p:cNvPr>
          <p:cNvSpPr/>
          <p:nvPr/>
        </p:nvSpPr>
        <p:spPr>
          <a:xfrm>
            <a:off x="132541" y="4208784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stats.normaltest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234599" y="1887473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Нормальность распределения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9E0974F-3744-4961-AC19-0953D50F1F46}"/>
              </a:ext>
            </a:extLst>
          </p:cNvPr>
          <p:cNvSpPr/>
          <p:nvPr/>
        </p:nvSpPr>
        <p:spPr>
          <a:xfrm>
            <a:off x="695401" y="2404351"/>
            <a:ext cx="4608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Наивный байесовский классификатор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164848" y="4999510"/>
            <a:ext cx="6149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Отбросить параметры без нормального распределения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26527D6-1A87-4C70-8681-402CE322642B}"/>
                  </a:ext>
                </a:extLst>
              </p:cNvPr>
              <p:cNvSpPr/>
              <p:nvPr/>
            </p:nvSpPr>
            <p:spPr>
              <a:xfrm>
                <a:off x="95097" y="5822074"/>
                <a:ext cx="6149433" cy="835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Попробуйте преобразование, чтобы сделать их нормальным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fun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26527D6-1A87-4C70-8681-402CE3226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" y="5822074"/>
                <a:ext cx="6149433" cy="835100"/>
              </a:xfrm>
              <a:prstGeom prst="rect">
                <a:avLst/>
              </a:prstGeom>
              <a:blipFill>
                <a:blip r:embed="rId5"/>
                <a:stretch>
                  <a:fillRect l="-1587" t="-5839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27" grpId="0"/>
      <p:bldP spid="34" grpId="0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567608" y="176904"/>
            <a:ext cx="775679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589925" y="1874757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69325" y="4023035"/>
            <a:ext cx="6149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Отбросить параметры без статистической разницы между группами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81C0F0-067F-40D3-BDFB-45724B8B1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6962" y="2397977"/>
            <a:ext cx="6539523" cy="2571281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22C4B1E-3C39-4A47-82FE-267C92C36632}"/>
              </a:ext>
            </a:extLst>
          </p:cNvPr>
          <p:cNvSpPr/>
          <p:nvPr/>
        </p:nvSpPr>
        <p:spPr>
          <a:xfrm>
            <a:off x="191344" y="2871952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ttest_ind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69325" y="5320331"/>
            <a:ext cx="5365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параметрами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6277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4" grpId="0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567608" y="176904"/>
            <a:ext cx="775679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Параметров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315107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89971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lvl="1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279576" y="176904"/>
            <a:ext cx="804482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Параметров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Подмножество параметров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/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7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5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 animBg="1"/>
      <p:bldP spid="19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639616" y="176904"/>
            <a:ext cx="768478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Не-оптимальный перебор</a:t>
            </a:r>
            <a:endParaRPr lang="ru-RU" sz="3200" dirty="0"/>
          </a:p>
        </p:txBody>
      </p:sp>
      <p:pic>
        <p:nvPicPr>
          <p:cNvPr id="18" name="Рисунок 17" descr="Изображение выглядит как текст, карт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0673923A-7804-47D3-BC3A-EDE6112BBC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5227" r="9397"/>
          <a:stretch/>
        </p:blipFill>
        <p:spPr>
          <a:xfrm>
            <a:off x="2135560" y="3089172"/>
            <a:ext cx="7379204" cy="3768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/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/>
              <p:nvPr/>
            </p:nvSpPr>
            <p:spPr>
              <a:xfrm>
                <a:off x="578779" y="1833996"/>
                <a:ext cx="55485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количество параметров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79" y="1833996"/>
                <a:ext cx="5548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/>
              <p:nvPr/>
            </p:nvSpPr>
            <p:spPr>
              <a:xfrm>
                <a:off x="630737" y="2385620"/>
                <a:ext cx="50097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solidFill>
                      <a:schemeClr val="bg1"/>
                    </a:solidFill>
                    <a:latin typeface="Cambria Math"/>
                  </a:rPr>
                  <a:t>k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размер подмножества</m:t>
                    </m:r>
                  </m:oMath>
                </a14:m>
                <a:endParaRPr lang="ru-RU" sz="3200" dirty="0">
                  <a:solidFill>
                    <a:schemeClr val="bg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37" y="2385620"/>
                <a:ext cx="5009705" cy="584775"/>
              </a:xfrm>
              <a:prstGeom prst="rect">
                <a:avLst/>
              </a:prstGeom>
              <a:blipFill>
                <a:blip r:embed="rId7"/>
                <a:stretch>
                  <a:fillRect l="-3041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7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3" grpId="0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</a:t>
            </a:r>
            <a:endParaRPr lang="ru-RU" sz="3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FFBFD4E-3F34-46B4-89C0-35C66F2F77C3}"/>
              </a:ext>
            </a:extLst>
          </p:cNvPr>
          <p:cNvSpPr/>
          <p:nvPr/>
        </p:nvSpPr>
        <p:spPr>
          <a:xfrm>
            <a:off x="1127448" y="2075112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66A5A04-60EE-4AFC-9AF3-DD0D0CF637CC}"/>
              </a:ext>
            </a:extLst>
          </p:cNvPr>
          <p:cNvSpPr/>
          <p:nvPr/>
        </p:nvSpPr>
        <p:spPr>
          <a:xfrm>
            <a:off x="1106943" y="34689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E4A072-87D1-4D13-8C32-9BA3279C8C62}"/>
              </a:ext>
            </a:extLst>
          </p:cNvPr>
          <p:cNvSpPr/>
          <p:nvPr/>
        </p:nvSpPr>
        <p:spPr>
          <a:xfrm>
            <a:off x="1159153" y="486284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37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567608" y="176904"/>
            <a:ext cx="775679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320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461FC34-B890-4EAE-8E79-F1095C6C72C4}"/>
              </a:ext>
            </a:extLst>
          </p:cNvPr>
          <p:cNvSpPr/>
          <p:nvPr/>
        </p:nvSpPr>
        <p:spPr>
          <a:xfrm>
            <a:off x="5375920" y="2119814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9AEE561-77D8-4B37-A781-3E65FEDD9106}"/>
              </a:ext>
            </a:extLst>
          </p:cNvPr>
          <p:cNvSpPr/>
          <p:nvPr/>
        </p:nvSpPr>
        <p:spPr>
          <a:xfrm>
            <a:off x="4333085" y="309564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8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FFEE5AE-B47E-4DCE-B8D5-B9D46B402AC5}"/>
              </a:ext>
            </a:extLst>
          </p:cNvPr>
          <p:cNvSpPr/>
          <p:nvPr/>
        </p:nvSpPr>
        <p:spPr>
          <a:xfrm>
            <a:off x="6275920" y="3093312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15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0253178-B5CB-47F6-9367-3D180B8833E3}"/>
              </a:ext>
            </a:extLst>
          </p:cNvPr>
          <p:cNvSpPr/>
          <p:nvPr/>
        </p:nvSpPr>
        <p:spPr>
          <a:xfrm>
            <a:off x="4215631" y="434873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42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0E0A442A-CBB3-41C5-8551-E5A1690A9017}"/>
              </a:ext>
            </a:extLst>
          </p:cNvPr>
          <p:cNvSpPr/>
          <p:nvPr/>
        </p:nvSpPr>
        <p:spPr>
          <a:xfrm>
            <a:off x="5638528" y="4316096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23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9151876-CA83-426A-B9A5-AF6DD962AEB1}"/>
              </a:ext>
            </a:extLst>
          </p:cNvPr>
          <p:cNvSpPr/>
          <p:nvPr/>
        </p:nvSpPr>
        <p:spPr>
          <a:xfrm>
            <a:off x="7156364" y="4348738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16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0E61DB7-F79E-44C9-87F8-B0FC1533BAEC}"/>
              </a:ext>
            </a:extLst>
          </p:cNvPr>
          <p:cNvCxnSpPr>
            <a:stCxn id="13" idx="3"/>
          </p:cNvCxnSpPr>
          <p:nvPr/>
        </p:nvCxnSpPr>
        <p:spPr>
          <a:xfrm flipH="1">
            <a:off x="5017060" y="2831806"/>
            <a:ext cx="490662" cy="35912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818882C3-9952-4D97-BC0C-3DD24CE9D25B}"/>
              </a:ext>
            </a:extLst>
          </p:cNvPr>
          <p:cNvCxnSpPr>
            <a:stCxn id="13" idx="5"/>
            <a:endCxn id="17" idx="1"/>
          </p:cNvCxnSpPr>
          <p:nvPr/>
        </p:nvCxnSpPr>
        <p:spPr>
          <a:xfrm>
            <a:off x="6144118" y="2831806"/>
            <a:ext cx="263604" cy="383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7159F3C8-6F30-4BE9-BC86-AD1CB177F6C5}"/>
              </a:ext>
            </a:extLst>
          </p:cNvPr>
          <p:cNvCxnSpPr>
            <a:stCxn id="16" idx="4"/>
            <a:endCxn id="19" idx="0"/>
          </p:cNvCxnSpPr>
          <p:nvPr/>
        </p:nvCxnSpPr>
        <p:spPr>
          <a:xfrm flipH="1">
            <a:off x="4665631" y="3929800"/>
            <a:ext cx="117454" cy="4189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0D6F04B-C9ED-43EA-9643-8D3777FBCB97}"/>
              </a:ext>
            </a:extLst>
          </p:cNvPr>
          <p:cNvCxnSpPr>
            <a:stCxn id="17" idx="3"/>
            <a:endCxn id="20" idx="0"/>
          </p:cNvCxnSpPr>
          <p:nvPr/>
        </p:nvCxnSpPr>
        <p:spPr>
          <a:xfrm flipH="1">
            <a:off x="6088528" y="3805304"/>
            <a:ext cx="319194" cy="510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7A7F11A-7BD5-44E4-B766-33DAE0B16EC1}"/>
              </a:ext>
            </a:extLst>
          </p:cNvPr>
          <p:cNvCxnSpPr>
            <a:cxnSpLocks/>
            <a:stCxn id="17" idx="5"/>
            <a:endCxn id="21" idx="1"/>
          </p:cNvCxnSpPr>
          <p:nvPr/>
        </p:nvCxnSpPr>
        <p:spPr>
          <a:xfrm>
            <a:off x="7044118" y="3805304"/>
            <a:ext cx="244048" cy="66559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F75987F-4726-40F4-B8FA-23963424FB63}"/>
              </a:ext>
            </a:extLst>
          </p:cNvPr>
          <p:cNvSpPr/>
          <p:nvPr/>
        </p:nvSpPr>
        <p:spPr>
          <a:xfrm>
            <a:off x="4203498" y="5339738"/>
            <a:ext cx="506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54</a:t>
            </a:r>
            <a:r>
              <a:rPr lang="ru-RU" sz="4000" dirty="0"/>
              <a:t>          </a:t>
            </a:r>
            <a:r>
              <a:rPr lang="ru-RU" sz="4000" dirty="0">
                <a:solidFill>
                  <a:srgbClr val="FF0000"/>
                </a:solidFill>
              </a:rPr>
              <a:t>42</a:t>
            </a:r>
            <a:r>
              <a:rPr lang="ru-RU" sz="4000" dirty="0"/>
              <a:t>         </a:t>
            </a:r>
            <a:r>
              <a:rPr lang="ru-RU" sz="4000" dirty="0">
                <a:solidFill>
                  <a:srgbClr val="FFC000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76591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9" y="935063"/>
            <a:ext cx="8742495" cy="4970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359DDA-094D-45F4-ABB0-A5A16BEBFFEE}"/>
              </a:ext>
            </a:extLst>
          </p:cNvPr>
          <p:cNvSpPr txBox="1"/>
          <p:nvPr/>
        </p:nvSpPr>
        <p:spPr>
          <a:xfrm>
            <a:off x="1343472" y="5949280"/>
            <a:ext cx="98866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AutoML</a:t>
            </a:r>
            <a:r>
              <a:rPr lang="ru-RU" dirty="0">
                <a:solidFill>
                  <a:schemeClr val="bg1"/>
                </a:solidFill>
              </a:rPr>
              <a:t> и перспективные методы ИИ, спикер Савченко Максим/Рыжков Александр</a:t>
            </a:r>
          </a:p>
          <a:p>
            <a:r>
              <a:rPr lang="ru-RU" dirty="0">
                <a:solidFill>
                  <a:schemeClr val="bg1"/>
                </a:solidFill>
              </a:rPr>
              <a:t>Летняя Цифровая Школа Сбербанка</a:t>
            </a:r>
          </a:p>
        </p:txBody>
      </p:sp>
    </p:spTree>
    <p:extLst>
      <p:ext uri="{BB962C8B-B14F-4D97-AF65-F5344CB8AC3E}">
        <p14:creationId xmlns:p14="http://schemas.microsoft.com/office/powerpoint/2010/main" val="10394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95600" y="176904"/>
            <a:ext cx="782880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32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2159" y="2323904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228442" y="2707536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856057" y="3128635"/>
            <a:ext cx="7066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213523" y="3551678"/>
            <a:ext cx="10949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параметр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7BC5884-1D33-40B5-BA5A-63DC000391D2}"/>
              </a:ext>
            </a:extLst>
          </p:cNvPr>
          <p:cNvSpPr/>
          <p:nvPr/>
        </p:nvSpPr>
        <p:spPr>
          <a:xfrm>
            <a:off x="228442" y="4045354"/>
            <a:ext cx="860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 параметр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2CFDA7-7284-4A61-9204-1C046572CB10}"/>
              </a:ext>
            </a:extLst>
          </p:cNvPr>
          <p:cNvSpPr/>
          <p:nvPr/>
        </p:nvSpPr>
        <p:spPr>
          <a:xfrm>
            <a:off x="826121" y="4450248"/>
            <a:ext cx="9401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488D87B-3363-49B8-BA42-D4BB8F28FD19}"/>
              </a:ext>
            </a:extLst>
          </p:cNvPr>
          <p:cNvSpPr/>
          <p:nvPr/>
        </p:nvSpPr>
        <p:spPr>
          <a:xfrm>
            <a:off x="213523" y="49310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параметр</a:t>
            </a:r>
            <a:r>
              <a:rPr lang="en-US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D55C533-4BE7-4DE0-8415-278DA07E0D94}"/>
              </a:ext>
            </a:extLst>
          </p:cNvPr>
          <p:cNvSpPr/>
          <p:nvPr/>
        </p:nvSpPr>
        <p:spPr>
          <a:xfrm>
            <a:off x="978773" y="5317622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172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 поиск</a:t>
            </a:r>
          </a:p>
        </p:txBody>
      </p:sp>
    </p:spTree>
    <p:extLst>
      <p:ext uri="{BB962C8B-B14F-4D97-AF65-F5344CB8AC3E}">
        <p14:creationId xmlns:p14="http://schemas.microsoft.com/office/powerpoint/2010/main" val="13626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351584" y="176904"/>
            <a:ext cx="797281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32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767408" y="2518671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993691" y="2902303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1621306" y="3323402"/>
            <a:ext cx="1045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1621307" y="3742981"/>
            <a:ext cx="10811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параметр</a:t>
            </a:r>
            <a:r>
              <a:rPr lang="ru-RU" sz="20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696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 поиск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619424F-A5A8-49EC-B1BD-8C783799CA55}"/>
              </a:ext>
            </a:extLst>
          </p:cNvPr>
          <p:cNvSpPr/>
          <p:nvPr/>
        </p:nvSpPr>
        <p:spPr>
          <a:xfrm>
            <a:off x="975721" y="4359754"/>
            <a:ext cx="7280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удалить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параметр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DD1DE7-51DE-4508-AB95-A6A811DE3D6C}"/>
              </a:ext>
            </a:extLst>
          </p:cNvPr>
          <p:cNvSpPr/>
          <p:nvPr/>
        </p:nvSpPr>
        <p:spPr>
          <a:xfrm>
            <a:off x="993691" y="4827613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144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21" grpId="0"/>
      <p:bldP spid="22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95600" y="176904"/>
            <a:ext cx="782880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Посмотрим на природу</a:t>
            </a:r>
            <a:endParaRPr lang="ru-RU" sz="3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495193-9AC7-4DC1-9F62-C536D44C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85" y="1774164"/>
            <a:ext cx="5902406" cy="4537475"/>
          </a:xfrm>
          <a:prstGeom prst="rect">
            <a:avLst/>
          </a:prstGeom>
        </p:spPr>
      </p:pic>
      <p:pic>
        <p:nvPicPr>
          <p:cNvPr id="10" name="Picture 4" descr="bible smack: From Ark to Zoo: A biblical view of zoology">
            <a:extLst>
              <a:ext uri="{FF2B5EF4-FFF2-40B4-BE49-F238E27FC236}">
                <a16:creationId xmlns:a16="http://schemas.microsoft.com/office/drawing/2014/main" id="{BA359D1D-306E-4AD6-A3FC-296E088A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0100"/>
            <a:ext cx="6049968" cy="45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7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16680" y="176904"/>
            <a:ext cx="790772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42" y="63109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107C37-5495-489C-9D0C-B1061720AA05}"/>
              </a:ext>
            </a:extLst>
          </p:cNvPr>
          <p:cNvSpPr/>
          <p:nvPr/>
        </p:nvSpPr>
        <p:spPr>
          <a:xfrm>
            <a:off x="431764" y="1643033"/>
            <a:ext cx="110399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Некоторые из основных положений синтетической теории эволюции: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местная популяция считается элементарной единицей эволюции;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материалом для эволюции являются мутации и рекомбинационная изменчивость;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естественный отбор рассматривается как основная причина развития адаптации и видообразования;</a:t>
            </a:r>
          </a:p>
        </p:txBody>
      </p:sp>
    </p:spTree>
    <p:extLst>
      <p:ext uri="{BB962C8B-B14F-4D97-AF65-F5344CB8AC3E}">
        <p14:creationId xmlns:p14="http://schemas.microsoft.com/office/powerpoint/2010/main" val="331239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16680" y="176904"/>
            <a:ext cx="790772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42" y="63109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/>
          </a:p>
        </p:txBody>
      </p:sp>
      <p:pic>
        <p:nvPicPr>
          <p:cNvPr id="9" name="Picture 2" descr="Evolution &amp; Classification of Life – UsefulCharts">
            <a:extLst>
              <a:ext uri="{FF2B5EF4-FFF2-40B4-BE49-F238E27FC236}">
                <a16:creationId xmlns:a16="http://schemas.microsoft.com/office/drawing/2014/main" id="{01A799D8-3C6B-43E9-9203-705CCD6D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" y="1448118"/>
            <a:ext cx="3555520" cy="53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Other than Abrahamic, what other classification is there for religions? -  Quora">
            <a:extLst>
              <a:ext uri="{FF2B5EF4-FFF2-40B4-BE49-F238E27FC236}">
                <a16:creationId xmlns:a16="http://schemas.microsoft.com/office/drawing/2014/main" id="{66FD3C05-2D01-422E-AE6B-847689D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03" y="1546500"/>
            <a:ext cx="6949415" cy="48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62AF3A5-209B-4507-B8DF-76861A3BB3C9}"/>
              </a:ext>
            </a:extLst>
          </p:cNvPr>
          <p:cNvSpPr/>
          <p:nvPr/>
        </p:nvSpPr>
        <p:spPr>
          <a:xfrm>
            <a:off x="4885939" y="6378563"/>
            <a:ext cx="6721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https://www.youtube.com/c/PrimerLearning/videos</a:t>
            </a:r>
          </a:p>
        </p:txBody>
      </p:sp>
    </p:spTree>
    <p:extLst>
      <p:ext uri="{BB962C8B-B14F-4D97-AF65-F5344CB8AC3E}">
        <p14:creationId xmlns:p14="http://schemas.microsoft.com/office/powerpoint/2010/main" val="31866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16680" y="176904"/>
            <a:ext cx="790772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42" y="63109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эволюции вам нужно:</a:t>
            </a:r>
            <a:endParaRPr lang="ru-RU" sz="32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193D4B-5A65-435D-A5BD-3EB3D0C64F8C}"/>
              </a:ext>
            </a:extLst>
          </p:cNvPr>
          <p:cNvSpPr/>
          <p:nvPr/>
        </p:nvSpPr>
        <p:spPr>
          <a:xfrm>
            <a:off x="326648" y="1658654"/>
            <a:ext cx="97210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кодирования информации </a:t>
            </a:r>
            <a:b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преобразования информации в признаки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Механизм передачи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Механизмы изменения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Постоянно меняющиеся критерии выбора</a:t>
            </a:r>
          </a:p>
        </p:txBody>
      </p:sp>
      <p:pic>
        <p:nvPicPr>
          <p:cNvPr id="8194" name="Picture 2" descr="DNA - Wikipedia">
            <a:extLst>
              <a:ext uri="{FF2B5EF4-FFF2-40B4-BE49-F238E27FC236}">
                <a16:creationId xmlns:a16="http://schemas.microsoft.com/office/drawing/2014/main" id="{434D2824-5A35-4F0D-8C0F-7C98EEC834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27" y="1546500"/>
            <a:ext cx="17240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0C0ACA4-34DD-45D0-9B21-FBD38E8ADB22}"/>
              </a:ext>
            </a:extLst>
          </p:cNvPr>
          <p:cNvSpPr/>
          <p:nvPr/>
        </p:nvSpPr>
        <p:spPr>
          <a:xfrm>
            <a:off x="1188984" y="2489827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ДНК - Белки -…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FDB7FEA-6719-4B6D-8439-D3934EDD2FCA}"/>
              </a:ext>
            </a:extLst>
          </p:cNvPr>
          <p:cNvSpPr/>
          <p:nvPr/>
        </p:nvSpPr>
        <p:spPr>
          <a:xfrm>
            <a:off x="854528" y="3624649"/>
            <a:ext cx="6405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Сперматозоиды и яйцеклетки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E53443-6CCC-4122-A557-8C11A1319405}"/>
              </a:ext>
            </a:extLst>
          </p:cNvPr>
          <p:cNvSpPr/>
          <p:nvPr/>
        </p:nvSpPr>
        <p:spPr>
          <a:xfrm>
            <a:off x="1183185" y="4743495"/>
            <a:ext cx="5065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Мутация, кроссинговер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E1F68A4-15D4-4100-BF9F-4F5508E701C4}"/>
              </a:ext>
            </a:extLst>
          </p:cNvPr>
          <p:cNvSpPr/>
          <p:nvPr/>
        </p:nvSpPr>
        <p:spPr>
          <a:xfrm>
            <a:off x="646842" y="5719078"/>
            <a:ext cx="11218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внутривидовой отбор (поиск лучшего партнера)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межвидовой отбор (конкуренция за одни и те же «полезные» ресурсы)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внешние факторы (изменение климата, люди)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2996952"/>
            <a:ext cx="2865368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5" grpId="0"/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353697" y="176904"/>
            <a:ext cx="7970705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6357"/>
            <a:ext cx="11596261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FB585E6-109F-44F2-B05B-4C37EFF8C837}"/>
              </a:ext>
            </a:extLst>
          </p:cNvPr>
          <p:cNvSpPr/>
          <p:nvPr/>
        </p:nvSpPr>
        <p:spPr>
          <a:xfrm>
            <a:off x="727435" y="1391419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 информации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B4ABD00-448E-4DB1-AD9D-25E8AE13C849}"/>
              </a:ext>
            </a:extLst>
          </p:cNvPr>
          <p:cNvSpPr/>
          <p:nvPr/>
        </p:nvSpPr>
        <p:spPr>
          <a:xfrm>
            <a:off x="624964" y="3439346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Изменение информации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269D20-76A6-48B6-A518-993EF2E8FF3F}"/>
              </a:ext>
            </a:extLst>
          </p:cNvPr>
          <p:cNvSpPr/>
          <p:nvPr/>
        </p:nvSpPr>
        <p:spPr>
          <a:xfrm>
            <a:off x="624964" y="2960331"/>
            <a:ext cx="9721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Передача информации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64F7971-FDB4-4FF4-866C-F2C8A5C841DC}"/>
              </a:ext>
            </a:extLst>
          </p:cNvPr>
          <p:cNvSpPr/>
          <p:nvPr/>
        </p:nvSpPr>
        <p:spPr>
          <a:xfrm>
            <a:off x="556335" y="5341378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Критерий отбора</a:t>
            </a:r>
          </a:p>
        </p:txBody>
      </p:sp>
      <p:graphicFrame>
        <p:nvGraphicFramePr>
          <p:cNvPr id="24" name="Таблица 3">
            <a:extLst>
              <a:ext uri="{FF2B5EF4-FFF2-40B4-BE49-F238E27FC236}">
                <a16:creationId xmlns:a16="http://schemas.microsoft.com/office/drawing/2014/main" id="{07E5D22C-0751-466D-AC00-F5177ED9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79076"/>
              </p:ext>
            </p:extLst>
          </p:nvPr>
        </p:nvGraphicFramePr>
        <p:xfrm>
          <a:off x="1055440" y="1923530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25" name="Левая фигурная скобка 24">
            <a:extLst>
              <a:ext uri="{FF2B5EF4-FFF2-40B4-BE49-F238E27FC236}">
                <a16:creationId xmlns:a16="http://schemas.microsoft.com/office/drawing/2014/main" id="{09E66F6A-F605-433E-A87C-3078727104A6}"/>
              </a:ext>
            </a:extLst>
          </p:cNvPr>
          <p:cNvSpPr/>
          <p:nvPr/>
        </p:nvSpPr>
        <p:spPr>
          <a:xfrm rot="16200000">
            <a:off x="3175219" y="100142"/>
            <a:ext cx="365760" cy="4605318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A5DB6E6-96D4-435E-B350-C951DBEE1EF6}"/>
              </a:ext>
            </a:extLst>
          </p:cNvPr>
          <p:cNvSpPr/>
          <p:nvPr/>
        </p:nvSpPr>
        <p:spPr>
          <a:xfrm>
            <a:off x="2353697" y="2511846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8414245C-0C53-4EB3-8D98-F6B269457543}"/>
              </a:ext>
            </a:extLst>
          </p:cNvPr>
          <p:cNvSpPr/>
          <p:nvPr/>
        </p:nvSpPr>
        <p:spPr>
          <a:xfrm rot="16200000">
            <a:off x="7340432" y="539471"/>
            <a:ext cx="365760" cy="3726657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01DC990-54E5-4C96-B549-37E3AD6E610D}"/>
              </a:ext>
            </a:extLst>
          </p:cNvPr>
          <p:cNvSpPr/>
          <p:nvPr/>
        </p:nvSpPr>
        <p:spPr>
          <a:xfrm>
            <a:off x="4367808" y="2546188"/>
            <a:ext cx="71868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Свойства алгоритмов машинного обучения</a:t>
            </a:r>
          </a:p>
        </p:txBody>
      </p:sp>
      <p:graphicFrame>
        <p:nvGraphicFramePr>
          <p:cNvPr id="29" name="Таблица 3">
            <a:extLst>
              <a:ext uri="{FF2B5EF4-FFF2-40B4-BE49-F238E27FC236}">
                <a16:creationId xmlns:a16="http://schemas.microsoft.com/office/drawing/2014/main" id="{F4E5306D-0259-4B2E-B240-45BB56375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6361"/>
              </p:ext>
            </p:extLst>
          </p:nvPr>
        </p:nvGraphicFramePr>
        <p:xfrm>
          <a:off x="727435" y="4049980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graphicFrame>
        <p:nvGraphicFramePr>
          <p:cNvPr id="30" name="Таблица 3">
            <a:extLst>
              <a:ext uri="{FF2B5EF4-FFF2-40B4-BE49-F238E27FC236}">
                <a16:creationId xmlns:a16="http://schemas.microsoft.com/office/drawing/2014/main" id="{170DEC8D-8C31-41F5-B305-F94EF811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90222"/>
              </p:ext>
            </p:extLst>
          </p:nvPr>
        </p:nvGraphicFramePr>
        <p:xfrm>
          <a:off x="727435" y="4804824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2C6E346-C051-4EDF-B323-F394C0D691CF}"/>
              </a:ext>
            </a:extLst>
          </p:cNvPr>
          <p:cNvSpPr/>
          <p:nvPr/>
        </p:nvSpPr>
        <p:spPr>
          <a:xfrm>
            <a:off x="812903" y="4372437"/>
            <a:ext cx="62290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Кроссинговер 		 +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3647772-7B0B-4C5E-9232-073AEFC9A29F}"/>
              </a:ext>
            </a:extLst>
          </p:cNvPr>
          <p:cNvSpPr/>
          <p:nvPr/>
        </p:nvSpPr>
        <p:spPr>
          <a:xfrm>
            <a:off x="716790" y="4029269"/>
            <a:ext cx="3753147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281D1D9-9901-4474-A858-9E7864519CB7}"/>
              </a:ext>
            </a:extLst>
          </p:cNvPr>
          <p:cNvSpPr/>
          <p:nvPr/>
        </p:nvSpPr>
        <p:spPr>
          <a:xfrm>
            <a:off x="4437244" y="4780392"/>
            <a:ext cx="4621391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599BB3-0CD1-4510-9E37-802829CC62E4}"/>
              </a:ext>
            </a:extLst>
          </p:cNvPr>
          <p:cNvSpPr/>
          <p:nvPr/>
        </p:nvSpPr>
        <p:spPr>
          <a:xfrm>
            <a:off x="801138" y="4780392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Мутации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3980CFB-FDDC-45BB-9933-20AAD1EDDA98}"/>
              </a:ext>
            </a:extLst>
          </p:cNvPr>
          <p:cNvSpPr/>
          <p:nvPr/>
        </p:nvSpPr>
        <p:spPr>
          <a:xfrm>
            <a:off x="869537" y="4015638"/>
            <a:ext cx="307846" cy="4282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F5F170E-4DAD-4409-BEAB-EE2F5DA962EA}"/>
              </a:ext>
            </a:extLst>
          </p:cNvPr>
          <p:cNvSpPr/>
          <p:nvPr/>
        </p:nvSpPr>
        <p:spPr>
          <a:xfrm>
            <a:off x="894271" y="5904235"/>
            <a:ext cx="98655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(комбинация метрик) при </a:t>
            </a:r>
            <a:r>
              <a:rPr lang="en-US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Leave-one-out Cross-Validation</a:t>
            </a:r>
            <a:endParaRPr lang="ru-RU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8138 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19" grpId="0"/>
      <p:bldP spid="20" grpId="0"/>
      <p:bldP spid="25" grpId="0" animBg="1"/>
      <p:bldP spid="26" grpId="0"/>
      <p:bldP spid="27" grpId="0" animBg="1"/>
      <p:bldP spid="28" grpId="0"/>
      <p:bldP spid="31" grpId="0"/>
      <p:bldP spid="31" grpId="1"/>
      <p:bldP spid="32" grpId="0" animBg="1"/>
      <p:bldP spid="32" grpId="1" animBg="1"/>
      <p:bldP spid="33" grpId="0" animBg="1"/>
      <p:bldP spid="33" grpId="1" animBg="1"/>
      <p:bldP spid="34" grpId="0"/>
      <p:bldP spid="35" grpId="0" animBg="1"/>
      <p:bldP spid="35" grpId="1" animBg="1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326173" y="176904"/>
            <a:ext cx="7998229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8EF1DB81-F361-44FD-8DA9-F8B731EC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96" y="1784274"/>
            <a:ext cx="1279177" cy="763526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Начальная популяция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DDBDE510-91CE-4D30-A497-E0A41FB4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944" y="1784274"/>
            <a:ext cx="2094040" cy="763526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Начало Эволюции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943D9F2-A136-4F1C-8EB2-68D6C0949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077" y="2936402"/>
            <a:ext cx="2094040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Оценка приспособленности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70C44E-68D1-4D18-AF43-EF8024876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2360338"/>
            <a:ext cx="1661525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Копируем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0DF065AC-4135-4F0A-BD24-25CC795B8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00" y="3512466"/>
            <a:ext cx="1704673" cy="49887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Кроссинговер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40E93FF-B39E-41E9-9A74-20B1B4946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080" y="3368450"/>
            <a:ext cx="1128608" cy="498875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Мутация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31A6B8AB-EE9A-47D3-988D-32BD05B73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4088530"/>
            <a:ext cx="1661525" cy="948359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Следующее поколение</a:t>
            </a:r>
          </a:p>
        </p:txBody>
      </p:sp>
      <p:sp>
        <p:nvSpPr>
          <p:cNvPr id="43" name="Ромб 42">
            <a:extLst>
              <a:ext uri="{FF2B5EF4-FFF2-40B4-BE49-F238E27FC236}">
                <a16:creationId xmlns:a16="http://schemas.microsoft.com/office/drawing/2014/main" id="{D30140D5-C9DC-4639-8D91-449C3AD93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704" y="3944514"/>
            <a:ext cx="2916000" cy="1152128"/>
          </a:xfrm>
          <a:prstGeom prst="diamond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заканчиваем?</a:t>
            </a: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816D273-DA39-4BE5-AC29-4D53BA11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784" y="5672706"/>
            <a:ext cx="1484197" cy="611105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конец</a:t>
            </a: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D7F64B-6631-4131-B559-23067A6FAA49}"/>
              </a:ext>
            </a:extLst>
          </p:cNvPr>
          <p:cNvCxnSpPr>
            <a:cxnSpLocks noChangeShapeType="1"/>
            <a:stCxn id="36" idx="3"/>
            <a:endCxn id="37" idx="2"/>
          </p:cNvCxnSpPr>
          <p:nvPr/>
        </p:nvCxnSpPr>
        <p:spPr bwMode="auto">
          <a:xfrm>
            <a:off x="2838673" y="2166037"/>
            <a:ext cx="1019271" cy="0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6" name="Соединительная линия уступом 93">
            <a:extLst>
              <a:ext uri="{FF2B5EF4-FFF2-40B4-BE49-F238E27FC236}">
                <a16:creationId xmlns:a16="http://schemas.microsoft.com/office/drawing/2014/main" id="{AC10522B-E263-441F-8B6C-41AE1A6525B9}"/>
              </a:ext>
            </a:extLst>
          </p:cNvPr>
          <p:cNvCxnSpPr>
            <a:cxnSpLocks noChangeShapeType="1"/>
            <a:stCxn id="43" idx="0"/>
            <a:endCxn id="38" idx="2"/>
          </p:cNvCxnSpPr>
          <p:nvPr/>
        </p:nvCxnSpPr>
        <p:spPr bwMode="auto">
          <a:xfrm rot="5400000" flipH="1" flipV="1">
            <a:off x="4684445" y="3738863"/>
            <a:ext cx="410911" cy="39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B672560-DED1-4784-BB61-BE1EF6BC21D2}"/>
              </a:ext>
            </a:extLst>
          </p:cNvPr>
          <p:cNvCxnSpPr>
            <a:cxnSpLocks noChangeShapeType="1"/>
            <a:stCxn id="42" idx="1"/>
            <a:endCxn id="43" idx="3"/>
          </p:cNvCxnSpPr>
          <p:nvPr/>
        </p:nvCxnSpPr>
        <p:spPr bwMode="auto">
          <a:xfrm flipH="1" flipV="1">
            <a:off x="6347704" y="4520578"/>
            <a:ext cx="1476488" cy="4213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A113F5C6-E158-4174-B3FE-69EFA2F076FF}"/>
              </a:ext>
            </a:extLst>
          </p:cNvPr>
          <p:cNvCxnSpPr>
            <a:cxnSpLocks noChangeShapeType="1"/>
            <a:stCxn id="41" idx="2"/>
            <a:endCxn id="42" idx="0"/>
          </p:cNvCxnSpPr>
          <p:nvPr/>
        </p:nvCxnSpPr>
        <p:spPr bwMode="auto">
          <a:xfrm>
            <a:off x="7380384" y="3867325"/>
            <a:ext cx="1274571" cy="221205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D166FE0D-3017-47FC-B6C1-4A4482D1AF95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 flipV="1">
            <a:off x="5937117" y="2658939"/>
            <a:ext cx="1887075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086BC9CD-0A96-4BC6-8FA7-83EEAAF48BDD}"/>
              </a:ext>
            </a:extLst>
          </p:cNvPr>
          <p:cNvCxnSpPr>
            <a:cxnSpLocks noChangeShapeType="1"/>
            <a:stCxn id="39" idx="2"/>
            <a:endCxn id="41" idx="0"/>
          </p:cNvCxnSpPr>
          <p:nvPr/>
        </p:nvCxnSpPr>
        <p:spPr bwMode="auto">
          <a:xfrm flipH="1">
            <a:off x="7380384" y="2957539"/>
            <a:ext cx="1274571" cy="41091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8BF5C029-3632-4033-BC99-73817683F54D}"/>
              </a:ext>
            </a:extLst>
          </p:cNvPr>
          <p:cNvCxnSpPr>
            <a:cxnSpLocks noChangeShapeType="1"/>
            <a:stCxn id="40" idx="1"/>
            <a:endCxn id="42" idx="0"/>
          </p:cNvCxnSpPr>
          <p:nvPr/>
        </p:nvCxnSpPr>
        <p:spPr bwMode="auto">
          <a:xfrm flipH="1">
            <a:off x="8654955" y="3761902"/>
            <a:ext cx="1041445" cy="326628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7F76868-7CB8-49CD-8CA1-1F0D7CA556A6}"/>
              </a:ext>
            </a:extLst>
          </p:cNvPr>
          <p:cNvCxnSpPr>
            <a:cxnSpLocks noChangeShapeType="1"/>
            <a:stCxn id="37" idx="4"/>
            <a:endCxn id="38" idx="0"/>
          </p:cNvCxnSpPr>
          <p:nvPr/>
        </p:nvCxnSpPr>
        <p:spPr bwMode="auto">
          <a:xfrm flipH="1">
            <a:off x="4890097" y="2547800"/>
            <a:ext cx="14867" cy="38860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218010A-2129-459C-9DC7-CAD1EAB8E0B0}"/>
              </a:ext>
            </a:extLst>
          </p:cNvPr>
          <p:cNvCxnSpPr>
            <a:cxnSpLocks noChangeShapeType="1"/>
            <a:stCxn id="39" idx="2"/>
            <a:endCxn id="42" idx="0"/>
          </p:cNvCxnSpPr>
          <p:nvPr/>
        </p:nvCxnSpPr>
        <p:spPr bwMode="auto">
          <a:xfrm>
            <a:off x="8654955" y="2957539"/>
            <a:ext cx="0" cy="113099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99D5FB3E-E614-4CD8-9AB3-BE816783B0EF}"/>
              </a:ext>
            </a:extLst>
          </p:cNvPr>
          <p:cNvCxnSpPr>
            <a:cxnSpLocks noChangeShapeType="1"/>
            <a:stCxn id="43" idx="2"/>
            <a:endCxn id="44" idx="0"/>
          </p:cNvCxnSpPr>
          <p:nvPr/>
        </p:nvCxnSpPr>
        <p:spPr bwMode="auto">
          <a:xfrm>
            <a:off x="4889704" y="5096642"/>
            <a:ext cx="4179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55" name="Поле 5">
            <a:extLst>
              <a:ext uri="{FF2B5EF4-FFF2-40B4-BE49-F238E27FC236}">
                <a16:creationId xmlns:a16="http://schemas.microsoft.com/office/drawing/2014/main" id="{5A6E2610-EEEC-4172-936E-D49C80C4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152" y="1712266"/>
            <a:ext cx="2392031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Лучшие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N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AAD63EF3-310B-4FB7-933F-092928D1E23D}"/>
              </a:ext>
            </a:extLst>
          </p:cNvPr>
          <p:cNvCxnSpPr>
            <a:cxnSpLocks noChangeShapeType="1"/>
            <a:stCxn id="39" idx="2"/>
            <a:endCxn id="40" idx="0"/>
          </p:cNvCxnSpPr>
          <p:nvPr/>
        </p:nvCxnSpPr>
        <p:spPr bwMode="auto">
          <a:xfrm>
            <a:off x="8654955" y="2957539"/>
            <a:ext cx="1893782" cy="554927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57" name="Поле 5">
            <a:extLst>
              <a:ext uri="{FF2B5EF4-FFF2-40B4-BE49-F238E27FC236}">
                <a16:creationId xmlns:a16="http://schemas.microsoft.com/office/drawing/2014/main" id="{B3629752-2D1A-4055-8C49-0728431D8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768" y="3656482"/>
            <a:ext cx="636624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нет</a:t>
            </a:r>
          </a:p>
        </p:txBody>
      </p:sp>
      <p:sp>
        <p:nvSpPr>
          <p:cNvPr id="58" name="Поле 5">
            <a:extLst>
              <a:ext uri="{FF2B5EF4-FFF2-40B4-BE49-F238E27FC236}">
                <a16:creationId xmlns:a16="http://schemas.microsoft.com/office/drawing/2014/main" id="{CC0F12BF-DD13-4B90-B0D0-78A1FDA9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76" y="5096642"/>
            <a:ext cx="457727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</a:t>
            </a:r>
          </a:p>
        </p:txBody>
      </p:sp>
      <p:sp>
        <p:nvSpPr>
          <p:cNvPr id="59" name="Поле 5">
            <a:extLst>
              <a:ext uri="{FF2B5EF4-FFF2-40B4-BE49-F238E27FC236}">
                <a16:creationId xmlns:a16="http://schemas.microsoft.com/office/drawing/2014/main" id="{431BC5A6-CF0B-489D-A294-A5F5F836E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18" y="2790094"/>
            <a:ext cx="2368536" cy="7072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max(Acc*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*Sen)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Поле 5">
            <a:extLst>
              <a:ext uri="{FF2B5EF4-FFF2-40B4-BE49-F238E27FC236}">
                <a16:creationId xmlns:a16="http://schemas.microsoft.com/office/drawing/2014/main" id="{69915F5F-421E-4E43-B7B3-829ABEE28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37" y="3595462"/>
            <a:ext cx="3111357" cy="8317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min(MSE)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min({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MSE+MaxE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}/R</a:t>
            </a:r>
            <a:r>
              <a:rPr lang="en-US" sz="240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5" name="Заголовок 3">
            <a:extLst>
              <a:ext uri="{FF2B5EF4-FFF2-40B4-BE49-F238E27FC236}">
                <a16:creationId xmlns:a16="http://schemas.microsoft.com/office/drawing/2014/main" id="{46EE7626-771F-4FAE-A5EA-7BCC257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6357"/>
            <a:ext cx="11596261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D9A9471-4EEA-466F-B114-9899B787F3A4}"/>
              </a:ext>
            </a:extLst>
          </p:cNvPr>
          <p:cNvSpPr/>
          <p:nvPr/>
        </p:nvSpPr>
        <p:spPr>
          <a:xfrm>
            <a:off x="5719639" y="5498745"/>
            <a:ext cx="64723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Genetic programming application for features selection in task of arterial hypertension classification / V. </a:t>
            </a:r>
            <a:r>
              <a:rPr lang="en-US" sz="1600" dirty="0" err="1">
                <a:solidFill>
                  <a:schemeClr val="bg1"/>
                </a:solidFill>
              </a:rPr>
              <a:t>Kublanov</a:t>
            </a:r>
            <a:r>
              <a:rPr lang="en-US" sz="1600" dirty="0">
                <a:solidFill>
                  <a:schemeClr val="bg1"/>
                </a:solidFill>
              </a:rPr>
              <a:t>,  </a:t>
            </a:r>
            <a:r>
              <a:rPr lang="en-US" sz="1600" b="1" dirty="0">
                <a:solidFill>
                  <a:schemeClr val="bg1"/>
                </a:solidFill>
              </a:rPr>
              <a:t>A. </a:t>
            </a:r>
            <a:r>
              <a:rPr lang="en-US" sz="1600" b="1" dirty="0" err="1">
                <a:solidFill>
                  <a:schemeClr val="bg1"/>
                </a:solidFill>
              </a:rPr>
              <a:t>Dolganov</a:t>
            </a:r>
            <a:r>
              <a:rPr lang="en-US" sz="1600" dirty="0">
                <a:solidFill>
                  <a:schemeClr val="bg1"/>
                </a:solidFill>
              </a:rPr>
              <a:t>, H. </a:t>
            </a:r>
            <a:r>
              <a:rPr lang="en-US" sz="1600" dirty="0" err="1">
                <a:solidFill>
                  <a:schemeClr val="bg1"/>
                </a:solidFill>
              </a:rPr>
              <a:t>Gamboa</a:t>
            </a:r>
            <a:r>
              <a:rPr lang="en-US" sz="1600" dirty="0">
                <a:solidFill>
                  <a:schemeClr val="bg1"/>
                </a:solidFill>
              </a:rPr>
              <a:t> // Proceedings - 2017 International Multi-Conference on Engineering, Computer and Information Sciences, SIBIRCON 2017. – Novosibirsk </a:t>
            </a:r>
            <a:r>
              <a:rPr lang="en-US" sz="1600" dirty="0" err="1">
                <a:solidFill>
                  <a:schemeClr val="bg1"/>
                </a:solidFill>
              </a:rPr>
              <a:t>Akademgorodok</a:t>
            </a:r>
            <a:r>
              <a:rPr lang="en-US" sz="1600" dirty="0">
                <a:solidFill>
                  <a:schemeClr val="bg1"/>
                </a:solidFill>
              </a:rPr>
              <a:t>, Russia: IEEE, 2017. – P. 561-565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9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5" grpId="0"/>
      <p:bldP spid="57" grpId="0"/>
      <p:bldP spid="58" grpId="0"/>
      <p:bldP spid="59" grpId="0"/>
      <p:bldP spid="60" grpId="0"/>
      <p:bldP spid="6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4016" y="176904"/>
            <a:ext cx="790038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2712" y="566357"/>
            <a:ext cx="11908973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02BFD2B-EA0F-4313-9615-F21097F0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4316"/>
            <a:ext cx="1703512" cy="1703512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BA5DAB6-0C27-48CA-9AC1-9A0A01390AFC}"/>
              </a:ext>
            </a:extLst>
          </p:cNvPr>
          <p:cNvSpPr/>
          <p:nvPr/>
        </p:nvSpPr>
        <p:spPr>
          <a:xfrm>
            <a:off x="2424016" y="5515006"/>
            <a:ext cx="8576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Kublanov</a:t>
            </a:r>
            <a:r>
              <a:rPr lang="en-US" dirty="0">
                <a:solidFill>
                  <a:schemeClr val="bg1"/>
                </a:solidFill>
              </a:rPr>
              <a:t>, V., &amp; </a:t>
            </a:r>
            <a:r>
              <a:rPr lang="en-US" dirty="0" err="1">
                <a:solidFill>
                  <a:schemeClr val="bg1"/>
                </a:solidFill>
              </a:rPr>
              <a:t>Dolganov</a:t>
            </a:r>
            <a:r>
              <a:rPr lang="en-US" dirty="0">
                <a:solidFill>
                  <a:schemeClr val="bg1"/>
                </a:solidFill>
              </a:rPr>
              <a:t>, A. (2019). Development of a decision support system for neuro-electrostimulation: Diagnosing disorders of the cardiovascular system and evaluation of the treatment efficiency. </a:t>
            </a:r>
            <a:r>
              <a:rPr lang="en-US" i="1" dirty="0">
                <a:solidFill>
                  <a:schemeClr val="bg1"/>
                </a:solidFill>
              </a:rPr>
              <a:t>Applied Soft Computing Journal</a:t>
            </a:r>
            <a:r>
              <a:rPr lang="en-US" dirty="0">
                <a:solidFill>
                  <a:schemeClr val="bg1"/>
                </a:solidFill>
              </a:rPr>
              <a:t>, </a:t>
            </a:r>
            <a:r>
              <a:rPr lang="en-US" i="1" dirty="0">
                <a:solidFill>
                  <a:schemeClr val="bg1"/>
                </a:solidFill>
              </a:rPr>
              <a:t>77</a:t>
            </a:r>
            <a:r>
              <a:rPr lang="en-US" dirty="0">
                <a:solidFill>
                  <a:schemeClr val="bg1"/>
                </a:solidFill>
              </a:rPr>
              <a:t>, 329-343.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https://doi.org/10.1016/j.asoc.2019.01.032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5" name="Picture 2" descr="C:\Users\Атоша\Downloads\Webp.net-gifmaker.gif">
            <a:extLst>
              <a:ext uri="{FF2B5EF4-FFF2-40B4-BE49-F238E27FC236}">
                <a16:creationId xmlns:a16="http://schemas.microsoft.com/office/drawing/2014/main" id="{85BF9349-39C8-4D0D-9616-CD09FA700B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9" y="1518611"/>
            <a:ext cx="5262831" cy="394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CCB48B4-988B-48AC-9146-4AE57EECF524}"/>
              </a:ext>
            </a:extLst>
          </p:cNvPr>
          <p:cNvSpPr txBox="1"/>
          <p:nvPr/>
        </p:nvSpPr>
        <p:spPr>
          <a:xfrm>
            <a:off x="5291883" y="5096403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step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0D52AB-E016-4C8D-B9DC-92486F760F88}"/>
              </a:ext>
            </a:extLst>
          </p:cNvPr>
          <p:cNvSpPr txBox="1"/>
          <p:nvPr/>
        </p:nvSpPr>
        <p:spPr>
          <a:xfrm rot="16200000">
            <a:off x="3261691" y="324433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ACC,%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F3DB88-4EE9-459D-9FF5-A84FB4459B70}"/>
              </a:ext>
            </a:extLst>
          </p:cNvPr>
          <p:cNvSpPr txBox="1"/>
          <p:nvPr/>
        </p:nvSpPr>
        <p:spPr>
          <a:xfrm>
            <a:off x="4533136" y="1492450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example (QDA)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279576" y="176904"/>
            <a:ext cx="804482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Параметров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Подмножество параметров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/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7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8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46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89971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207568" y="176904"/>
            <a:ext cx="811683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1179382-C629-4FB5-8526-A26BD4B1BC19}"/>
              </a:ext>
            </a:extLst>
          </p:cNvPr>
          <p:cNvSpPr/>
          <p:nvPr/>
        </p:nvSpPr>
        <p:spPr>
          <a:xfrm>
            <a:off x="421327" y="2679195"/>
            <a:ext cx="2789638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Параметров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1C4C91C-2B5D-4047-B6DE-98A27D10D62E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3210965" y="3455036"/>
            <a:ext cx="1242810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D1657A5-9CFC-4AF0-ACA1-CAD782362F32}"/>
              </a:ext>
            </a:extLst>
          </p:cNvPr>
          <p:cNvSpPr/>
          <p:nvPr/>
        </p:nvSpPr>
        <p:spPr>
          <a:xfrm>
            <a:off x="7928833" y="2661500"/>
            <a:ext cx="3917086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версии модели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EC20DD1-8152-4F7A-922C-50649E6DDD6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 flipV="1">
            <a:off x="6686023" y="3437342"/>
            <a:ext cx="1242810" cy="1769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5852601-8E1C-43ED-8C46-5E58A9DC4925}"/>
              </a:ext>
            </a:extLst>
          </p:cNvPr>
          <p:cNvSpPr/>
          <p:nvPr/>
        </p:nvSpPr>
        <p:spPr>
          <a:xfrm>
            <a:off x="4453775" y="3131000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2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4" grpId="0" animBg="1"/>
      <p:bldP spid="2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351584" y="176904"/>
            <a:ext cx="797281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/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CEC56D9-C030-4D03-870B-391B6D059DB0}"/>
              </a:ext>
            </a:extLst>
          </p:cNvPr>
          <p:cNvSpPr txBox="1">
            <a:spLocks/>
          </p:cNvSpPr>
          <p:nvPr/>
        </p:nvSpPr>
        <p:spPr>
          <a:xfrm>
            <a:off x="1415480" y="1690219"/>
            <a:ext cx="95955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1DD92A-9E1E-4C8A-89AC-C457C6217924}"/>
              </a:ext>
            </a:extLst>
          </p:cNvPr>
          <p:cNvCxnSpPr>
            <a:cxnSpLocks/>
          </p:cNvCxnSpPr>
          <p:nvPr/>
        </p:nvCxnSpPr>
        <p:spPr>
          <a:xfrm flipH="1" flipV="1">
            <a:off x="983432" y="3356992"/>
            <a:ext cx="13098" cy="34074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101171F-4D51-43DB-BB09-23517DADFED1}"/>
              </a:ext>
            </a:extLst>
          </p:cNvPr>
          <p:cNvCxnSpPr>
            <a:cxnSpLocks/>
          </p:cNvCxnSpPr>
          <p:nvPr/>
        </p:nvCxnSpPr>
        <p:spPr>
          <a:xfrm flipV="1">
            <a:off x="-80199" y="5733256"/>
            <a:ext cx="4592023" cy="113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7AA8B19-153A-47C0-BAF2-1AA767756383}"/>
                  </a:ext>
                </a:extLst>
              </p:cNvPr>
              <p:cNvSpPr/>
              <p:nvPr/>
            </p:nvSpPr>
            <p:spPr>
              <a:xfrm>
                <a:off x="3863752" y="5733256"/>
                <a:ext cx="6760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7AA8B19-153A-47C0-BAF2-1AA767756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5733256"/>
                <a:ext cx="67601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9AABA75-27A5-4739-B9BB-48E896817EDB}"/>
                  </a:ext>
                </a:extLst>
              </p:cNvPr>
              <p:cNvSpPr/>
              <p:nvPr/>
            </p:nvSpPr>
            <p:spPr>
              <a:xfrm>
                <a:off x="394740" y="2966854"/>
                <a:ext cx="6760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9AABA75-27A5-4739-B9BB-48E896817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0" y="2966854"/>
                <a:ext cx="67601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21">
            <a:extLst>
              <a:ext uri="{FF2B5EF4-FFF2-40B4-BE49-F238E27FC236}">
                <a16:creationId xmlns:a16="http://schemas.microsoft.com/office/drawing/2014/main" id="{D13499E1-3BA7-4EB7-9956-90F0C85182B2}"/>
              </a:ext>
            </a:extLst>
          </p:cNvPr>
          <p:cNvSpPr/>
          <p:nvPr/>
        </p:nvSpPr>
        <p:spPr>
          <a:xfrm rot="20062270">
            <a:off x="913292" y="3875579"/>
            <a:ext cx="3441966" cy="238007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41F32A1-770A-43BC-A667-E198EE14B1A3}"/>
              </a:ext>
            </a:extLst>
          </p:cNvPr>
          <p:cNvSpPr/>
          <p:nvPr/>
        </p:nvSpPr>
        <p:spPr>
          <a:xfrm rot="20557770">
            <a:off x="1354491" y="4370114"/>
            <a:ext cx="2666363" cy="144590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ED42EAB-D329-4620-BAA5-61558C70CBAE}"/>
              </a:ext>
            </a:extLst>
          </p:cNvPr>
          <p:cNvSpPr/>
          <p:nvPr/>
        </p:nvSpPr>
        <p:spPr>
          <a:xfrm rot="20354850">
            <a:off x="1904521" y="4570504"/>
            <a:ext cx="1337537" cy="97304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92C06BF-6B21-421F-9BF6-1E5A7EF915DF}"/>
              </a:ext>
            </a:extLst>
          </p:cNvPr>
          <p:cNvSpPr/>
          <p:nvPr/>
        </p:nvSpPr>
        <p:spPr>
          <a:xfrm rot="2652682">
            <a:off x="276529" y="5040822"/>
            <a:ext cx="1440000" cy="1440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19B5530-06C2-4C7D-BDEA-191E537D675C}"/>
                  </a:ext>
                </a:extLst>
              </p:cNvPr>
              <p:cNvSpPr/>
              <p:nvPr/>
            </p:nvSpPr>
            <p:spPr>
              <a:xfrm>
                <a:off x="1303306" y="6360295"/>
                <a:ext cx="36923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19B5530-06C2-4C7D-BDEA-191E537D6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306" y="6360295"/>
                <a:ext cx="369237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DBAF704-C7F1-4001-B727-49F8CD3C7CED}"/>
              </a:ext>
            </a:extLst>
          </p:cNvPr>
          <p:cNvSpPr/>
          <p:nvPr/>
        </p:nvSpPr>
        <p:spPr>
          <a:xfrm>
            <a:off x="6066408" y="3318892"/>
            <a:ext cx="55532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«Лучшие» параметры имеют ненулевые значения </a:t>
            </a:r>
            <a:r>
              <a:rPr lang="en-US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04142CB-1868-46BC-9DBE-F4EC4E813CB2}"/>
              </a:ext>
            </a:extLst>
          </p:cNvPr>
          <p:cNvSpPr/>
          <p:nvPr/>
        </p:nvSpPr>
        <p:spPr>
          <a:xfrm>
            <a:off x="6312024" y="2348880"/>
            <a:ext cx="5213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1824" y="4293096"/>
            <a:ext cx="4801707" cy="208823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4859" y="4428603"/>
            <a:ext cx="2881742" cy="18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7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20" grpId="0"/>
      <p:bldP spid="21" grpId="0"/>
      <p:bldP spid="22" grpId="0" animBg="1"/>
      <p:bldP spid="27" grpId="0" animBg="1"/>
      <p:bldP spid="28" grpId="0" animBg="1"/>
      <p:bldP spid="29" grpId="0" animBg="1"/>
      <p:bldP spid="30" grpId="0"/>
      <p:bldP spid="31" grpId="0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1" y="176904"/>
            <a:ext cx="8091919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69188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0" y="278092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263352" y="3284984"/>
            <a:ext cx="12084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недостающие данные, дисперсия, корреляция, статистика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</a:t>
            </a: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Жадный поиск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Генетический алгоритм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кодирование, критерий отбора,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L1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0684" y="134076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1424" y="1916832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911424" y="2348880"/>
            <a:ext cx="4833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99288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DDC3B67-7B56-4494-BB01-FB467424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422" y="920570"/>
            <a:ext cx="7920880" cy="8277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EC51389-B98F-4EE3-981B-774A86B5C2D9}"/>
                  </a:ext>
                </a:extLst>
              </p:cNvPr>
              <p:cNvSpPr/>
              <p:nvPr/>
            </p:nvSpPr>
            <p:spPr>
              <a:xfrm>
                <a:off x="379846" y="2429532"/>
                <a:ext cx="350095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EC51389-B98F-4EE3-981B-774A86B5C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6" y="2429532"/>
                <a:ext cx="350095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E8A01B-C96A-4F2E-A73E-2123F0813921}"/>
                  </a:ext>
                </a:extLst>
              </p:cNvPr>
              <p:cNvSpPr/>
              <p:nvPr/>
            </p:nvSpPr>
            <p:spPr>
              <a:xfrm>
                <a:off x="357069" y="1752934"/>
                <a:ext cx="18567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E8A01B-C96A-4F2E-A73E-2123F0813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9" y="1752934"/>
                <a:ext cx="185679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906BCA7-EBC1-41DF-94D5-63B2B7BCF7D1}"/>
                  </a:ext>
                </a:extLst>
              </p:cNvPr>
              <p:cNvSpPr/>
              <p:nvPr/>
            </p:nvSpPr>
            <p:spPr>
              <a:xfrm>
                <a:off x="2109664" y="1699369"/>
                <a:ext cx="17986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906BCA7-EBC1-41DF-94D5-63B2B7BCF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664" y="1699369"/>
                <a:ext cx="179863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7AEE66D-9853-4C43-86E8-84B4E7A45687}"/>
                  </a:ext>
                </a:extLst>
              </p:cNvPr>
              <p:cNvSpPr/>
              <p:nvPr/>
            </p:nvSpPr>
            <p:spPr>
              <a:xfrm>
                <a:off x="462741" y="3430975"/>
                <a:ext cx="4676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𝐵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веса признаков</a:t>
                </a:r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7AEE66D-9853-4C43-86E8-84B4E7A45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1" y="3430975"/>
                <a:ext cx="4676793" cy="646331"/>
              </a:xfrm>
              <a:prstGeom prst="rect">
                <a:avLst/>
              </a:prstGeom>
              <a:blipFill>
                <a:blip r:embed="rId7"/>
                <a:stretch>
                  <a:fillRect t="-15094" r="-1043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11CF07C-EDAA-4A19-9D85-15E8DE76F828}"/>
                  </a:ext>
                </a:extLst>
              </p:cNvPr>
              <p:cNvSpPr/>
              <p:nvPr/>
            </p:nvSpPr>
            <p:spPr>
              <a:xfrm>
                <a:off x="437808" y="4005064"/>
                <a:ext cx="56263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(</a:t>
                </a:r>
                <a:r>
                  <a:rPr lang="es-ES" sz="2400" dirty="0">
                    <a:solidFill>
                      <a:srgbClr val="D4D4D4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11CF07C-EDAA-4A19-9D85-15E8DE76F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08" y="4005064"/>
                <a:ext cx="5626348" cy="646331"/>
              </a:xfrm>
              <a:prstGeom prst="rect">
                <a:avLst/>
              </a:prstGeom>
              <a:blipFill>
                <a:blip r:embed="rId8"/>
                <a:stretch>
                  <a:fillRect t="-15094" r="-975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4E7F65A-C675-44B7-AEA3-1669825447EF}"/>
              </a:ext>
            </a:extLst>
          </p:cNvPr>
          <p:cNvSpPr txBox="1"/>
          <p:nvPr/>
        </p:nvSpPr>
        <p:spPr>
          <a:xfrm>
            <a:off x="5524047" y="1699369"/>
            <a:ext cx="6242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Более одной переменной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DA069-8AA1-4ADD-A666-0F9A6FF56B3B}"/>
              </a:ext>
            </a:extLst>
          </p:cNvPr>
          <p:cNvSpPr txBox="1"/>
          <p:nvPr/>
        </p:nvSpPr>
        <p:spPr>
          <a:xfrm>
            <a:off x="5414818" y="2691142"/>
            <a:ext cx="6835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Полиномиальная регрессия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EED13B-ACBB-4147-9F8E-F359C8569DA2}"/>
              </a:ext>
            </a:extLst>
          </p:cNvPr>
          <p:cNvSpPr txBox="1"/>
          <p:nvPr/>
        </p:nvSpPr>
        <p:spPr>
          <a:xfrm>
            <a:off x="5300429" y="3614670"/>
            <a:ext cx="612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Нелинейная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86A5A-861E-42F1-991C-F3B2E24C46E2}"/>
                  </a:ext>
                </a:extLst>
              </p:cNvPr>
              <p:cNvSpPr txBox="1"/>
              <p:nvPr/>
            </p:nvSpPr>
            <p:spPr>
              <a:xfrm>
                <a:off x="6650434" y="4117131"/>
                <a:ext cx="45200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); </m:t>
                      </m:r>
                    </m:oMath>
                  </m:oMathPara>
                </a14:m>
                <a:endParaRPr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86A5A-861E-42F1-991C-F3B2E24C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434" y="4117131"/>
                <a:ext cx="45200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11FA88E-BC53-45E0-B521-BACFD0619800}"/>
                  </a:ext>
                </a:extLst>
              </p:cNvPr>
              <p:cNvSpPr/>
              <p:nvPr/>
            </p:nvSpPr>
            <p:spPr>
              <a:xfrm>
                <a:off x="5884402" y="4750306"/>
                <a:ext cx="6225679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может быть любая функция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𝑠𝑖𝑛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cos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…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11FA88E-BC53-45E0-B521-BACFD0619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402" y="4750306"/>
                <a:ext cx="6225679" cy="954107"/>
              </a:xfrm>
              <a:prstGeom prst="rect">
                <a:avLst/>
              </a:prstGeom>
              <a:blipFill>
                <a:blip r:embed="rId10"/>
                <a:stretch>
                  <a:fillRect t="-7006" r="-1663" b="-15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761356-3958-440B-95BC-4864833867AE}"/>
                  </a:ext>
                </a:extLst>
              </p:cNvPr>
              <p:cNvSpPr txBox="1"/>
              <p:nvPr/>
            </p:nvSpPr>
            <p:spPr>
              <a:xfrm>
                <a:off x="6499763" y="2167922"/>
                <a:ext cx="4665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761356-3958-440B-95BC-486483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763" y="2167922"/>
                <a:ext cx="466563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D39CFF-501D-4E2A-A546-D88C6A2D6346}"/>
                  </a:ext>
                </a:extLst>
              </p:cNvPr>
              <p:cNvSpPr txBox="1"/>
              <p:nvPr/>
            </p:nvSpPr>
            <p:spPr>
              <a:xfrm>
                <a:off x="6411388" y="3144312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D39CFF-501D-4E2A-A546-D88C6A2D6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388" y="3144312"/>
                <a:ext cx="578812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71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070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6488" y="1594383"/>
            <a:ext cx="10130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75378" y="2465107"/>
            <a:ext cx="11654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766488" y="4661381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775378" y="5382693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07408" y="3075881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Чтение статей по теме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Научный руководитель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4" y="3047752"/>
            <a:ext cx="4013821" cy="35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37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57" y="873070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8F4E7-1BD8-4DE4-B34A-F29E7E09E95C}"/>
              </a:ext>
            </a:extLst>
          </p:cNvPr>
          <p:cNvSpPr txBox="1"/>
          <p:nvPr/>
        </p:nvSpPr>
        <p:spPr>
          <a:xfrm>
            <a:off x="876588" y="1831868"/>
            <a:ext cx="10773772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'Family_Size'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+ 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'Parch'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+dataset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'SibSp'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18735E-00F1-415C-9174-A4E3AE11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74" y="2490954"/>
            <a:ext cx="3208681" cy="3658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131BFB-D57C-4353-B01A-B0DAE593F2BF}"/>
              </a:ext>
            </a:extLst>
          </p:cNvPr>
          <p:cNvSpPr txBox="1"/>
          <p:nvPr/>
        </p:nvSpPr>
        <p:spPr>
          <a:xfrm>
            <a:off x="3863752" y="6309320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073D587-5489-4C5C-93B5-46DA34FE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1487C91-BAC0-4B99-B2C1-A5B995C9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138" t="5179" r="29034" b="12321"/>
          <a:stretch/>
        </p:blipFill>
        <p:spPr>
          <a:xfrm>
            <a:off x="335360" y="1556792"/>
            <a:ext cx="4947266" cy="520826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D163BE7-63E6-4D8D-B2B7-3FEA35B52AFB}"/>
              </a:ext>
            </a:extLst>
          </p:cNvPr>
          <p:cNvSpPr/>
          <p:nvPr/>
        </p:nvSpPr>
        <p:spPr>
          <a:xfrm>
            <a:off x="263352" y="1988840"/>
            <a:ext cx="4752528" cy="430417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9F827-BC17-48EE-A7C2-A031FE61F1F0}"/>
              </a:ext>
            </a:extLst>
          </p:cNvPr>
          <p:cNvSpPr txBox="1"/>
          <p:nvPr/>
        </p:nvSpPr>
        <p:spPr>
          <a:xfrm>
            <a:off x="1703512" y="3573016"/>
            <a:ext cx="197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Metro</a:t>
            </a:r>
            <a:endParaRPr lang="ru-RU" sz="4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42447DD-E411-45C0-876B-80D84FD00310}"/>
              </a:ext>
            </a:extLst>
          </p:cNvPr>
          <p:cNvSpPr/>
          <p:nvPr/>
        </p:nvSpPr>
        <p:spPr>
          <a:xfrm>
            <a:off x="638824" y="2961819"/>
            <a:ext cx="6187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Слишком близко (плохо)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994D984-ADAA-4C77-81E2-F9D5CE95A530}"/>
              </a:ext>
            </a:extLst>
          </p:cNvPr>
          <p:cNvSpPr/>
          <p:nvPr/>
        </p:nvSpPr>
        <p:spPr>
          <a:xfrm>
            <a:off x="4630812" y="5889972"/>
            <a:ext cx="75232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Слишком далеко (тоже плохо)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8C5658F-01FC-4124-89D8-F03CB39DBE53}"/>
              </a:ext>
            </a:extLst>
          </p:cNvPr>
          <p:cNvSpPr/>
          <p:nvPr/>
        </p:nvSpPr>
        <p:spPr>
          <a:xfrm>
            <a:off x="4079776" y="4509120"/>
            <a:ext cx="3092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Оптимально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79BD071-3976-4A6B-8D2D-F2EBD9CDD28E}"/>
                  </a:ext>
                </a:extLst>
              </p:cNvPr>
              <p:cNvSpPr/>
              <p:nvPr/>
            </p:nvSpPr>
            <p:spPr>
              <a:xfrm>
                <a:off x="5071268" y="3573016"/>
                <a:ext cx="71207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𝐷𝑖𝑠𝑡𝑎𝑛𝑐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𝐶𝑒𝑛𝑡𝑒𝑟𝑒𝑑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𝐷𝑖𝑠𝑡𝑎𝑛𝑐𝑒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𝑐𝑟𝑖𝑡𝑖𝑐𝑎𝑙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79BD071-3976-4A6B-8D2D-F2EBD9CDD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268" y="3573016"/>
                <a:ext cx="712073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6C005D2-A2D1-47EE-831A-CBE2E6CC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57" y="873070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6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 animBg="1"/>
      <p:bldP spid="9" grpId="0"/>
      <p:bldP spid="10" grpId="0"/>
      <p:bldP spid="11" grpId="0"/>
      <p:bldP spid="13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15529</TotalTime>
  <Words>1926</Words>
  <Application>Microsoft Office PowerPoint</Application>
  <PresentationFormat>Широкоэкранный</PresentationFormat>
  <Paragraphs>857</Paragraphs>
  <Slides>54</Slides>
  <Notes>53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7" baseType="lpstr">
      <vt:lpstr>32</vt:lpstr>
      <vt:lpstr>-apple-system</vt:lpstr>
      <vt:lpstr>Arial</vt:lpstr>
      <vt:lpstr>Calibri</vt:lpstr>
      <vt:lpstr>Cambria</vt:lpstr>
      <vt:lpstr>Cambria Math</vt:lpstr>
      <vt:lpstr>Courier New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Ранее: Линейная Регрессия</vt:lpstr>
      <vt:lpstr>Источники Новых Признаков</vt:lpstr>
      <vt:lpstr>Новые Признаки на Основе Имеющихся</vt:lpstr>
      <vt:lpstr>Новые Признаки на Основе Имеющихся</vt:lpstr>
      <vt:lpstr>Новые Признаки на Основе Имеющихся</vt:lpstr>
      <vt:lpstr>Ранее: Линейная Регрессия</vt:lpstr>
      <vt:lpstr>Категориальные Данные</vt:lpstr>
      <vt:lpstr>One-hot Encoding</vt:lpstr>
      <vt:lpstr>Не One-Hot Encoding единым</vt:lpstr>
      <vt:lpstr>Не One-Hot Encoding единым</vt:lpstr>
      <vt:lpstr>Не One-Hot Encoding единым</vt:lpstr>
      <vt:lpstr>Редкие Категории</vt:lpstr>
      <vt:lpstr>Категориальное сопоставление</vt:lpstr>
      <vt:lpstr>Категориальное сопоставление</vt:lpstr>
      <vt:lpstr>Анализ Пропусков</vt:lpstr>
      <vt:lpstr>Новые Признаки на Основе Имеющихся</vt:lpstr>
      <vt:lpstr>Презентация PowerPoint</vt:lpstr>
      <vt:lpstr>Мотивация</vt:lpstr>
      <vt:lpstr>Отбор Значимых Параметров</vt:lpstr>
      <vt:lpstr>Презентация PowerPoint</vt:lpstr>
      <vt:lpstr>Методы фильтрации</vt:lpstr>
      <vt:lpstr>Методы фильтрации: Критерии</vt:lpstr>
      <vt:lpstr>Методы фильтрации: Критерии</vt:lpstr>
      <vt:lpstr>Методы фильтрации: Критерии</vt:lpstr>
      <vt:lpstr>Методы фильтрации: Критерии</vt:lpstr>
      <vt:lpstr>Методы фильтрации: Критерии</vt:lpstr>
      <vt:lpstr>Методы фильтрации: Критерии</vt:lpstr>
      <vt:lpstr>Методы фильтрации: Критерии</vt:lpstr>
      <vt:lpstr>Методы фильтрации</vt:lpstr>
      <vt:lpstr>Презентация PowerPoint</vt:lpstr>
      <vt:lpstr>Wrapper Methods</vt:lpstr>
      <vt:lpstr>Wrapper Methods: Не-оптимальный перебор</vt:lpstr>
      <vt:lpstr>Wrapper Methods: Фильтры</vt:lpstr>
      <vt:lpstr>Wrapper Methods: Жадный алгоритм</vt:lpstr>
      <vt:lpstr>Wrapper Methods: Жадный алгоритм</vt:lpstr>
      <vt:lpstr>Wrapper Methods: Жадный алгоритм</vt:lpstr>
      <vt:lpstr>Посмотрим на природу</vt:lpstr>
      <vt:lpstr>Синтетическая Теория Эволюции</vt:lpstr>
      <vt:lpstr>Синтетическая Теория Эволюции</vt:lpstr>
      <vt:lpstr>Для эволюции вам нужно:</vt:lpstr>
      <vt:lpstr>Wrapper Methods: Генетическое программирование</vt:lpstr>
      <vt:lpstr>Wrapper Methods: Генетическое программирование</vt:lpstr>
      <vt:lpstr>Wrapper Methods: Генетическое программирование</vt:lpstr>
      <vt:lpstr>Wrapper Methods</vt:lpstr>
      <vt:lpstr>Презентация PowerPoint</vt:lpstr>
      <vt:lpstr>Встроенные методы</vt:lpstr>
      <vt:lpstr>Встроенные методы: Регуляризация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647</cp:revision>
  <dcterms:created xsi:type="dcterms:W3CDTF">2019-05-20T04:53:11Z</dcterms:created>
  <dcterms:modified xsi:type="dcterms:W3CDTF">2022-12-01T08:55:33Z</dcterms:modified>
</cp:coreProperties>
</file>